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comments/comment2.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60" r:id="rId3"/>
    <p:sldId id="327" r:id="rId4"/>
    <p:sldId id="391" r:id="rId5"/>
    <p:sldId id="331" r:id="rId6"/>
    <p:sldId id="333" r:id="rId7"/>
    <p:sldId id="345" r:id="rId8"/>
    <p:sldId id="346" r:id="rId9"/>
    <p:sldId id="347" r:id="rId10"/>
    <p:sldId id="348" r:id="rId11"/>
    <p:sldId id="356" r:id="rId12"/>
    <p:sldId id="352" r:id="rId13"/>
    <p:sldId id="350" r:id="rId14"/>
    <p:sldId id="354" r:id="rId15"/>
    <p:sldId id="353" r:id="rId16"/>
    <p:sldId id="358" r:id="rId17"/>
    <p:sldId id="364" r:id="rId18"/>
    <p:sldId id="365" r:id="rId19"/>
    <p:sldId id="370" r:id="rId20"/>
    <p:sldId id="392" r:id="rId21"/>
    <p:sldId id="367" r:id="rId22"/>
    <p:sldId id="376" r:id="rId23"/>
    <p:sldId id="379" r:id="rId24"/>
    <p:sldId id="380" r:id="rId25"/>
    <p:sldId id="381" r:id="rId26"/>
    <p:sldId id="383" r:id="rId27"/>
    <p:sldId id="385" r:id="rId28"/>
    <p:sldId id="386" r:id="rId29"/>
    <p:sldId id="389" r:id="rId30"/>
    <p:sldId id="387" r:id="rId31"/>
    <p:sldId id="362" r:id="rId32"/>
    <p:sldId id="395" r:id="rId33"/>
    <p:sldId id="344" r:id="rId34"/>
    <p:sldId id="396" r:id="rId3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ommaso Peletta" initials="TP" lastIdx="9" clrIdx="0">
    <p:extLst>
      <p:ext uri="{19B8F6BF-5375-455C-9EA6-DF929625EA0E}">
        <p15:presenceInfo xmlns:p15="http://schemas.microsoft.com/office/powerpoint/2012/main" userId="S::tommaso.peletta@etu.unige.ch::5383efe9-02ec-4b22-8d9a-120b7fc157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CFCFC"/>
    <a:srgbClr val="00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83" autoAdjust="0"/>
    <p:restoredTop sz="94660"/>
  </p:normalViewPr>
  <p:slideViewPr>
    <p:cSldViewPr snapToGrid="0">
      <p:cViewPr varScale="1">
        <p:scale>
          <a:sx n="104" d="100"/>
          <a:sy n="104" d="100"/>
        </p:scale>
        <p:origin x="82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3-17T10:26:14.802" idx="1">
    <p:pos x="10" y="10"/>
    <p:text>un probabilistic model chacker est un techinique pour analiser automatiquement des systemes. Il permet de verifier des propieter avec de la logique probabiliste en enumerant toute les etat atteniable de l'etat.Par example Il peut nous permettre de trouver la probabilitè que un evenement ce verifie, ansi que des autre characteristique d'un model comme des deadlock.</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3-24T17:41:40.464" idx="7">
    <p:pos x="10" y="10"/>
    <p:text>expliquer cellular automata.
expliquer depliage rondpoint
expliquer le schema : case, vehicule, intersection, parametre vitesse acceleration , case initial.
vehicule h randomized behaviour</p:text>
    <p:extLst>
      <p:ext uri="{C676402C-5697-4E1C-873F-D02D1690AC5C}">
        <p15:threadingInfo xmlns:p15="http://schemas.microsoft.com/office/powerpoint/2012/main" timeZoneBias="-60"/>
      </p:ext>
    </p:extLst>
  </p:cm>
  <p:cm authorId="1" dt="2021-03-24T18:08:44.512" idx="9">
    <p:pos x="10" y="146"/>
    <p:text>distance vision</p:text>
    <p:extLst>
      <p:ext uri="{C676402C-5697-4E1C-873F-D02D1690AC5C}">
        <p15:threadingInfo xmlns:p15="http://schemas.microsoft.com/office/powerpoint/2012/main" timeZoneBias="-60">
          <p15:parentCm authorId="1" idx="7"/>
        </p15:threadingInfo>
      </p:ext>
    </p:extLst>
  </p:cm>
  <p:cm authorId="1" dt="2021-03-24T18:03:00.161" idx="8">
    <p:pos x="146" y="146"/>
    <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50A7FD-3B32-417B-95F2-99C379C6548A}" type="datetimeFigureOut">
              <a:rPr lang="en-GB" smtClean="0"/>
              <a:t>03/06/2021</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5C2148-D98F-40A3-9BEF-FA07A1FC2F25}" type="slidenum">
              <a:rPr lang="en-GB" smtClean="0"/>
              <a:t>‹N›</a:t>
            </a:fld>
            <a:endParaRPr lang="en-GB"/>
          </a:p>
        </p:txBody>
      </p:sp>
    </p:spTree>
    <p:extLst>
      <p:ext uri="{BB962C8B-B14F-4D97-AF65-F5344CB8AC3E}">
        <p14:creationId xmlns:p14="http://schemas.microsoft.com/office/powerpoint/2010/main" val="23999732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D45C2148-D98F-40A3-9BEF-FA07A1FC2F25}" type="slidenum">
              <a:rPr lang="en-GB" smtClean="0"/>
              <a:t>4</a:t>
            </a:fld>
            <a:endParaRPr lang="en-GB"/>
          </a:p>
        </p:txBody>
      </p:sp>
    </p:spTree>
    <p:extLst>
      <p:ext uri="{BB962C8B-B14F-4D97-AF65-F5344CB8AC3E}">
        <p14:creationId xmlns:p14="http://schemas.microsoft.com/office/powerpoint/2010/main" val="1317780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D45C2148-D98F-40A3-9BEF-FA07A1FC2F25}" type="slidenum">
              <a:rPr lang="en-GB" smtClean="0"/>
              <a:t>8</a:t>
            </a:fld>
            <a:endParaRPr lang="en-GB"/>
          </a:p>
        </p:txBody>
      </p:sp>
    </p:spTree>
    <p:extLst>
      <p:ext uri="{BB962C8B-B14F-4D97-AF65-F5344CB8AC3E}">
        <p14:creationId xmlns:p14="http://schemas.microsoft.com/office/powerpoint/2010/main" val="953555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D45C2148-D98F-40A3-9BEF-FA07A1FC2F25}" type="slidenum">
              <a:rPr lang="en-GB" smtClean="0"/>
              <a:t>20</a:t>
            </a:fld>
            <a:endParaRPr lang="en-GB"/>
          </a:p>
        </p:txBody>
      </p:sp>
    </p:spTree>
    <p:extLst>
      <p:ext uri="{BB962C8B-B14F-4D97-AF65-F5344CB8AC3E}">
        <p14:creationId xmlns:p14="http://schemas.microsoft.com/office/powerpoint/2010/main" val="1346682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D45C2148-D98F-40A3-9BEF-FA07A1FC2F25}" type="slidenum">
              <a:rPr lang="en-GB" smtClean="0"/>
              <a:t>30</a:t>
            </a:fld>
            <a:endParaRPr lang="en-GB"/>
          </a:p>
        </p:txBody>
      </p:sp>
    </p:spTree>
    <p:extLst>
      <p:ext uri="{BB962C8B-B14F-4D97-AF65-F5344CB8AC3E}">
        <p14:creationId xmlns:p14="http://schemas.microsoft.com/office/powerpoint/2010/main" val="1582182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D45C2148-D98F-40A3-9BEF-FA07A1FC2F25}" type="slidenum">
              <a:rPr lang="en-GB" smtClean="0"/>
              <a:t>32</a:t>
            </a:fld>
            <a:endParaRPr lang="en-GB"/>
          </a:p>
        </p:txBody>
      </p:sp>
    </p:spTree>
    <p:extLst>
      <p:ext uri="{BB962C8B-B14F-4D97-AF65-F5344CB8AC3E}">
        <p14:creationId xmlns:p14="http://schemas.microsoft.com/office/powerpoint/2010/main" val="2154524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F78239-93D6-4FFE-BEA5-4705184AF0E3}"/>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fr-CH"/>
          </a:p>
        </p:txBody>
      </p:sp>
      <p:sp>
        <p:nvSpPr>
          <p:cNvPr id="3" name="Sous-titre 2">
            <a:extLst>
              <a:ext uri="{FF2B5EF4-FFF2-40B4-BE49-F238E27FC236}">
                <a16:creationId xmlns:a16="http://schemas.microsoft.com/office/drawing/2014/main" id="{77560E16-E7B0-45CF-8359-6E80AF4545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CH"/>
          </a:p>
        </p:txBody>
      </p:sp>
      <p:sp>
        <p:nvSpPr>
          <p:cNvPr id="4" name="Espace réservé de la date 3">
            <a:extLst>
              <a:ext uri="{FF2B5EF4-FFF2-40B4-BE49-F238E27FC236}">
                <a16:creationId xmlns:a16="http://schemas.microsoft.com/office/drawing/2014/main" id="{547DBC16-D018-488E-86DF-0E05B0E504E4}"/>
              </a:ext>
            </a:extLst>
          </p:cNvPr>
          <p:cNvSpPr>
            <a:spLocks noGrp="1"/>
          </p:cNvSpPr>
          <p:nvPr>
            <p:ph type="dt" sz="half" idx="10"/>
          </p:nvPr>
        </p:nvSpPr>
        <p:spPr/>
        <p:txBody>
          <a:bodyPr/>
          <a:lstStyle/>
          <a:p>
            <a:fld id="{3A591C9D-4A58-44DB-B2B3-AC0B67497059}" type="datetime1">
              <a:rPr lang="fr-CH" smtClean="0"/>
              <a:t>03.06.2021</a:t>
            </a:fld>
            <a:endParaRPr lang="fr-CH"/>
          </a:p>
        </p:txBody>
      </p:sp>
      <p:sp>
        <p:nvSpPr>
          <p:cNvPr id="5" name="Espace réservé du pied de page 4">
            <a:extLst>
              <a:ext uri="{FF2B5EF4-FFF2-40B4-BE49-F238E27FC236}">
                <a16:creationId xmlns:a16="http://schemas.microsoft.com/office/drawing/2014/main" id="{A5AD2187-0B0A-4525-9E1F-5BB68D8566EE}"/>
              </a:ext>
            </a:extLst>
          </p:cNvPr>
          <p:cNvSpPr>
            <a:spLocks noGrp="1"/>
          </p:cNvSpPr>
          <p:nvPr>
            <p:ph type="ftr" sz="quarter" idx="11"/>
          </p:nvPr>
        </p:nvSpPr>
        <p:spPr/>
        <p:txBody>
          <a:bodyPr/>
          <a:lstStyle/>
          <a:p>
            <a:endParaRPr lang="fr-CH"/>
          </a:p>
        </p:txBody>
      </p:sp>
      <p:sp>
        <p:nvSpPr>
          <p:cNvPr id="6" name="Espace réservé du numéro de diapositive 5">
            <a:extLst>
              <a:ext uri="{FF2B5EF4-FFF2-40B4-BE49-F238E27FC236}">
                <a16:creationId xmlns:a16="http://schemas.microsoft.com/office/drawing/2014/main" id="{141A6BA6-D97D-42A3-B1F1-1B6D796D82E9}"/>
              </a:ext>
            </a:extLst>
          </p:cNvPr>
          <p:cNvSpPr>
            <a:spLocks noGrp="1"/>
          </p:cNvSpPr>
          <p:nvPr>
            <p:ph type="sldNum" sz="quarter" idx="12"/>
          </p:nvPr>
        </p:nvSpPr>
        <p:spPr/>
        <p:txBody>
          <a:bodyPr/>
          <a:lstStyle/>
          <a:p>
            <a:fld id="{29EDCAA9-A281-4BED-B172-048C7AE96558}" type="slidenum">
              <a:rPr lang="fr-CH" smtClean="0"/>
              <a:t>‹N›</a:t>
            </a:fld>
            <a:endParaRPr lang="fr-CH"/>
          </a:p>
        </p:txBody>
      </p:sp>
    </p:spTree>
    <p:extLst>
      <p:ext uri="{BB962C8B-B14F-4D97-AF65-F5344CB8AC3E}">
        <p14:creationId xmlns:p14="http://schemas.microsoft.com/office/powerpoint/2010/main" val="1688788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CC4860-E840-4DF0-8164-9C2F18EFF622}"/>
              </a:ext>
            </a:extLst>
          </p:cNvPr>
          <p:cNvSpPr>
            <a:spLocks noGrp="1"/>
          </p:cNvSpPr>
          <p:nvPr>
            <p:ph type="title"/>
          </p:nvPr>
        </p:nvSpPr>
        <p:spPr/>
        <p:txBody>
          <a:bodyPr/>
          <a:lstStyle/>
          <a:p>
            <a:r>
              <a:rPr lang="fr-FR"/>
              <a:t>Modifiez le style du titre</a:t>
            </a:r>
            <a:endParaRPr lang="fr-CH"/>
          </a:p>
        </p:txBody>
      </p:sp>
      <p:sp>
        <p:nvSpPr>
          <p:cNvPr id="3" name="Espace réservé du texte vertical 2">
            <a:extLst>
              <a:ext uri="{FF2B5EF4-FFF2-40B4-BE49-F238E27FC236}">
                <a16:creationId xmlns:a16="http://schemas.microsoft.com/office/drawing/2014/main" id="{DC4783D4-9637-445A-A9CF-E9B03A5F86BE}"/>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Espace réservé de la date 3">
            <a:extLst>
              <a:ext uri="{FF2B5EF4-FFF2-40B4-BE49-F238E27FC236}">
                <a16:creationId xmlns:a16="http://schemas.microsoft.com/office/drawing/2014/main" id="{21C2E757-9076-42CD-B28A-14B83446842E}"/>
              </a:ext>
            </a:extLst>
          </p:cNvPr>
          <p:cNvSpPr>
            <a:spLocks noGrp="1"/>
          </p:cNvSpPr>
          <p:nvPr>
            <p:ph type="dt" sz="half" idx="10"/>
          </p:nvPr>
        </p:nvSpPr>
        <p:spPr/>
        <p:txBody>
          <a:bodyPr/>
          <a:lstStyle/>
          <a:p>
            <a:fld id="{22507152-97E0-4E78-97E3-92354FDCBD83}" type="datetime1">
              <a:rPr lang="fr-CH" smtClean="0"/>
              <a:t>03.06.2021</a:t>
            </a:fld>
            <a:endParaRPr lang="fr-CH"/>
          </a:p>
        </p:txBody>
      </p:sp>
      <p:sp>
        <p:nvSpPr>
          <p:cNvPr id="5" name="Espace réservé du pied de page 4">
            <a:extLst>
              <a:ext uri="{FF2B5EF4-FFF2-40B4-BE49-F238E27FC236}">
                <a16:creationId xmlns:a16="http://schemas.microsoft.com/office/drawing/2014/main" id="{5C3518CD-2758-45BE-A7F6-05C876D3E44B}"/>
              </a:ext>
            </a:extLst>
          </p:cNvPr>
          <p:cNvSpPr>
            <a:spLocks noGrp="1"/>
          </p:cNvSpPr>
          <p:nvPr>
            <p:ph type="ftr" sz="quarter" idx="11"/>
          </p:nvPr>
        </p:nvSpPr>
        <p:spPr/>
        <p:txBody>
          <a:bodyPr/>
          <a:lstStyle/>
          <a:p>
            <a:endParaRPr lang="fr-CH"/>
          </a:p>
        </p:txBody>
      </p:sp>
      <p:sp>
        <p:nvSpPr>
          <p:cNvPr id="6" name="Espace réservé du numéro de diapositive 5">
            <a:extLst>
              <a:ext uri="{FF2B5EF4-FFF2-40B4-BE49-F238E27FC236}">
                <a16:creationId xmlns:a16="http://schemas.microsoft.com/office/drawing/2014/main" id="{CD320FB7-3DBC-4F87-9D73-5FD52DBA0DE4}"/>
              </a:ext>
            </a:extLst>
          </p:cNvPr>
          <p:cNvSpPr>
            <a:spLocks noGrp="1"/>
          </p:cNvSpPr>
          <p:nvPr>
            <p:ph type="sldNum" sz="quarter" idx="12"/>
          </p:nvPr>
        </p:nvSpPr>
        <p:spPr/>
        <p:txBody>
          <a:bodyPr/>
          <a:lstStyle/>
          <a:p>
            <a:fld id="{29EDCAA9-A281-4BED-B172-048C7AE96558}" type="slidenum">
              <a:rPr lang="fr-CH" smtClean="0"/>
              <a:t>‹N›</a:t>
            </a:fld>
            <a:endParaRPr lang="fr-CH"/>
          </a:p>
        </p:txBody>
      </p:sp>
    </p:spTree>
    <p:extLst>
      <p:ext uri="{BB962C8B-B14F-4D97-AF65-F5344CB8AC3E}">
        <p14:creationId xmlns:p14="http://schemas.microsoft.com/office/powerpoint/2010/main" val="14861310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9BC530ED-FC74-4B9E-9066-9D1F6ED60931}"/>
              </a:ext>
            </a:extLst>
          </p:cNvPr>
          <p:cNvSpPr>
            <a:spLocks noGrp="1"/>
          </p:cNvSpPr>
          <p:nvPr>
            <p:ph type="title" orient="vert"/>
          </p:nvPr>
        </p:nvSpPr>
        <p:spPr>
          <a:xfrm>
            <a:off x="8724900" y="365125"/>
            <a:ext cx="2628900" cy="5811838"/>
          </a:xfrm>
        </p:spPr>
        <p:txBody>
          <a:bodyPr vert="eaVert"/>
          <a:lstStyle/>
          <a:p>
            <a:r>
              <a:rPr lang="fr-FR"/>
              <a:t>Modifiez le style du titre</a:t>
            </a:r>
            <a:endParaRPr lang="fr-CH"/>
          </a:p>
        </p:txBody>
      </p:sp>
      <p:sp>
        <p:nvSpPr>
          <p:cNvPr id="3" name="Espace réservé du texte vertical 2">
            <a:extLst>
              <a:ext uri="{FF2B5EF4-FFF2-40B4-BE49-F238E27FC236}">
                <a16:creationId xmlns:a16="http://schemas.microsoft.com/office/drawing/2014/main" id="{CD44B20B-6F4E-4353-B5CF-8601E164D72D}"/>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Espace réservé de la date 3">
            <a:extLst>
              <a:ext uri="{FF2B5EF4-FFF2-40B4-BE49-F238E27FC236}">
                <a16:creationId xmlns:a16="http://schemas.microsoft.com/office/drawing/2014/main" id="{E931FF98-EF8D-408F-BBFB-61A99494BF24}"/>
              </a:ext>
            </a:extLst>
          </p:cNvPr>
          <p:cNvSpPr>
            <a:spLocks noGrp="1"/>
          </p:cNvSpPr>
          <p:nvPr>
            <p:ph type="dt" sz="half" idx="10"/>
          </p:nvPr>
        </p:nvSpPr>
        <p:spPr/>
        <p:txBody>
          <a:bodyPr/>
          <a:lstStyle/>
          <a:p>
            <a:fld id="{32EF7818-57ED-4E93-8C05-A37055188A87}" type="datetime1">
              <a:rPr lang="fr-CH" smtClean="0"/>
              <a:t>03.06.2021</a:t>
            </a:fld>
            <a:endParaRPr lang="fr-CH"/>
          </a:p>
        </p:txBody>
      </p:sp>
      <p:sp>
        <p:nvSpPr>
          <p:cNvPr id="5" name="Espace réservé du pied de page 4">
            <a:extLst>
              <a:ext uri="{FF2B5EF4-FFF2-40B4-BE49-F238E27FC236}">
                <a16:creationId xmlns:a16="http://schemas.microsoft.com/office/drawing/2014/main" id="{0E15FEB4-90DB-4DE4-A7BC-2C3E17631CAA}"/>
              </a:ext>
            </a:extLst>
          </p:cNvPr>
          <p:cNvSpPr>
            <a:spLocks noGrp="1"/>
          </p:cNvSpPr>
          <p:nvPr>
            <p:ph type="ftr" sz="quarter" idx="11"/>
          </p:nvPr>
        </p:nvSpPr>
        <p:spPr/>
        <p:txBody>
          <a:bodyPr/>
          <a:lstStyle/>
          <a:p>
            <a:endParaRPr lang="fr-CH"/>
          </a:p>
        </p:txBody>
      </p:sp>
      <p:sp>
        <p:nvSpPr>
          <p:cNvPr id="6" name="Espace réservé du numéro de diapositive 5">
            <a:extLst>
              <a:ext uri="{FF2B5EF4-FFF2-40B4-BE49-F238E27FC236}">
                <a16:creationId xmlns:a16="http://schemas.microsoft.com/office/drawing/2014/main" id="{3D0C3E2C-615F-4C56-97A0-C2CC8111D552}"/>
              </a:ext>
            </a:extLst>
          </p:cNvPr>
          <p:cNvSpPr>
            <a:spLocks noGrp="1"/>
          </p:cNvSpPr>
          <p:nvPr>
            <p:ph type="sldNum" sz="quarter" idx="12"/>
          </p:nvPr>
        </p:nvSpPr>
        <p:spPr/>
        <p:txBody>
          <a:bodyPr/>
          <a:lstStyle/>
          <a:p>
            <a:fld id="{29EDCAA9-A281-4BED-B172-048C7AE96558}" type="slidenum">
              <a:rPr lang="fr-CH" smtClean="0"/>
              <a:t>‹N›</a:t>
            </a:fld>
            <a:endParaRPr lang="fr-CH"/>
          </a:p>
        </p:txBody>
      </p:sp>
    </p:spTree>
    <p:extLst>
      <p:ext uri="{BB962C8B-B14F-4D97-AF65-F5344CB8AC3E}">
        <p14:creationId xmlns:p14="http://schemas.microsoft.com/office/powerpoint/2010/main" val="2248665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09FFCD-9147-4EF0-B844-A5876C0B9A5D}"/>
              </a:ext>
            </a:extLst>
          </p:cNvPr>
          <p:cNvSpPr>
            <a:spLocks noGrp="1"/>
          </p:cNvSpPr>
          <p:nvPr>
            <p:ph type="title"/>
          </p:nvPr>
        </p:nvSpPr>
        <p:spPr/>
        <p:txBody>
          <a:bodyPr/>
          <a:lstStyle/>
          <a:p>
            <a:r>
              <a:rPr lang="fr-FR"/>
              <a:t>Modifiez le style du titre</a:t>
            </a:r>
            <a:endParaRPr lang="fr-CH"/>
          </a:p>
        </p:txBody>
      </p:sp>
      <p:sp>
        <p:nvSpPr>
          <p:cNvPr id="3" name="Espace réservé du contenu 2">
            <a:extLst>
              <a:ext uri="{FF2B5EF4-FFF2-40B4-BE49-F238E27FC236}">
                <a16:creationId xmlns:a16="http://schemas.microsoft.com/office/drawing/2014/main" id="{466CBD67-A034-49E6-BC8A-15852D42BA47}"/>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Espace réservé de la date 3">
            <a:extLst>
              <a:ext uri="{FF2B5EF4-FFF2-40B4-BE49-F238E27FC236}">
                <a16:creationId xmlns:a16="http://schemas.microsoft.com/office/drawing/2014/main" id="{A4A1F44E-7034-4610-8ABC-580AED4002EC}"/>
              </a:ext>
            </a:extLst>
          </p:cNvPr>
          <p:cNvSpPr>
            <a:spLocks noGrp="1"/>
          </p:cNvSpPr>
          <p:nvPr>
            <p:ph type="dt" sz="half" idx="10"/>
          </p:nvPr>
        </p:nvSpPr>
        <p:spPr/>
        <p:txBody>
          <a:bodyPr/>
          <a:lstStyle/>
          <a:p>
            <a:fld id="{99448107-504C-4C75-86C4-2A83971B33B4}" type="datetime1">
              <a:rPr lang="fr-CH" smtClean="0"/>
              <a:t>03.06.2021</a:t>
            </a:fld>
            <a:endParaRPr lang="fr-CH"/>
          </a:p>
        </p:txBody>
      </p:sp>
      <p:sp>
        <p:nvSpPr>
          <p:cNvPr id="5" name="Espace réservé du pied de page 4">
            <a:extLst>
              <a:ext uri="{FF2B5EF4-FFF2-40B4-BE49-F238E27FC236}">
                <a16:creationId xmlns:a16="http://schemas.microsoft.com/office/drawing/2014/main" id="{E3159C7F-4A10-4B5F-9389-E384F6DE1BC0}"/>
              </a:ext>
            </a:extLst>
          </p:cNvPr>
          <p:cNvSpPr>
            <a:spLocks noGrp="1"/>
          </p:cNvSpPr>
          <p:nvPr>
            <p:ph type="ftr" sz="quarter" idx="11"/>
          </p:nvPr>
        </p:nvSpPr>
        <p:spPr/>
        <p:txBody>
          <a:bodyPr/>
          <a:lstStyle/>
          <a:p>
            <a:endParaRPr lang="fr-CH"/>
          </a:p>
        </p:txBody>
      </p:sp>
      <p:sp>
        <p:nvSpPr>
          <p:cNvPr id="6" name="Espace réservé du numéro de diapositive 5">
            <a:extLst>
              <a:ext uri="{FF2B5EF4-FFF2-40B4-BE49-F238E27FC236}">
                <a16:creationId xmlns:a16="http://schemas.microsoft.com/office/drawing/2014/main" id="{FC201BAA-F28C-4CE3-8629-92D8824E7C2A}"/>
              </a:ext>
            </a:extLst>
          </p:cNvPr>
          <p:cNvSpPr>
            <a:spLocks noGrp="1"/>
          </p:cNvSpPr>
          <p:nvPr>
            <p:ph type="sldNum" sz="quarter" idx="12"/>
          </p:nvPr>
        </p:nvSpPr>
        <p:spPr/>
        <p:txBody>
          <a:bodyPr/>
          <a:lstStyle/>
          <a:p>
            <a:fld id="{29EDCAA9-A281-4BED-B172-048C7AE96558}" type="slidenum">
              <a:rPr lang="fr-CH" smtClean="0"/>
              <a:t>‹N›</a:t>
            </a:fld>
            <a:endParaRPr lang="fr-CH"/>
          </a:p>
        </p:txBody>
      </p:sp>
    </p:spTree>
    <p:extLst>
      <p:ext uri="{BB962C8B-B14F-4D97-AF65-F5344CB8AC3E}">
        <p14:creationId xmlns:p14="http://schemas.microsoft.com/office/powerpoint/2010/main" val="151782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EB73DE-748E-4413-BD18-218CDCB9E12A}"/>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fr-CH"/>
          </a:p>
        </p:txBody>
      </p:sp>
      <p:sp>
        <p:nvSpPr>
          <p:cNvPr id="3" name="Espace réservé du texte 2">
            <a:extLst>
              <a:ext uri="{FF2B5EF4-FFF2-40B4-BE49-F238E27FC236}">
                <a16:creationId xmlns:a16="http://schemas.microsoft.com/office/drawing/2014/main" id="{EE80BF6D-8E69-48B0-8241-0B69FED1DC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EAF6C25A-E04F-420C-9469-E83F1B39CAAE}"/>
              </a:ext>
            </a:extLst>
          </p:cNvPr>
          <p:cNvSpPr>
            <a:spLocks noGrp="1"/>
          </p:cNvSpPr>
          <p:nvPr>
            <p:ph type="dt" sz="half" idx="10"/>
          </p:nvPr>
        </p:nvSpPr>
        <p:spPr/>
        <p:txBody>
          <a:bodyPr/>
          <a:lstStyle/>
          <a:p>
            <a:fld id="{07FD3B13-CA30-44BE-A854-C225AAF63323}" type="datetime1">
              <a:rPr lang="fr-CH" smtClean="0"/>
              <a:t>03.06.2021</a:t>
            </a:fld>
            <a:endParaRPr lang="fr-CH"/>
          </a:p>
        </p:txBody>
      </p:sp>
      <p:sp>
        <p:nvSpPr>
          <p:cNvPr id="5" name="Espace réservé du pied de page 4">
            <a:extLst>
              <a:ext uri="{FF2B5EF4-FFF2-40B4-BE49-F238E27FC236}">
                <a16:creationId xmlns:a16="http://schemas.microsoft.com/office/drawing/2014/main" id="{237B6968-64D3-4D77-A351-D08ACF2CCE29}"/>
              </a:ext>
            </a:extLst>
          </p:cNvPr>
          <p:cNvSpPr>
            <a:spLocks noGrp="1"/>
          </p:cNvSpPr>
          <p:nvPr>
            <p:ph type="ftr" sz="quarter" idx="11"/>
          </p:nvPr>
        </p:nvSpPr>
        <p:spPr/>
        <p:txBody>
          <a:bodyPr/>
          <a:lstStyle/>
          <a:p>
            <a:endParaRPr lang="fr-CH"/>
          </a:p>
        </p:txBody>
      </p:sp>
      <p:sp>
        <p:nvSpPr>
          <p:cNvPr id="6" name="Espace réservé du numéro de diapositive 5">
            <a:extLst>
              <a:ext uri="{FF2B5EF4-FFF2-40B4-BE49-F238E27FC236}">
                <a16:creationId xmlns:a16="http://schemas.microsoft.com/office/drawing/2014/main" id="{E236C80D-D4C9-4A93-B954-4C3BAFBC204B}"/>
              </a:ext>
            </a:extLst>
          </p:cNvPr>
          <p:cNvSpPr>
            <a:spLocks noGrp="1"/>
          </p:cNvSpPr>
          <p:nvPr>
            <p:ph type="sldNum" sz="quarter" idx="12"/>
          </p:nvPr>
        </p:nvSpPr>
        <p:spPr/>
        <p:txBody>
          <a:bodyPr/>
          <a:lstStyle/>
          <a:p>
            <a:fld id="{29EDCAA9-A281-4BED-B172-048C7AE96558}" type="slidenum">
              <a:rPr lang="fr-CH" smtClean="0"/>
              <a:t>‹N›</a:t>
            </a:fld>
            <a:endParaRPr lang="fr-CH"/>
          </a:p>
        </p:txBody>
      </p:sp>
    </p:spTree>
    <p:extLst>
      <p:ext uri="{BB962C8B-B14F-4D97-AF65-F5344CB8AC3E}">
        <p14:creationId xmlns:p14="http://schemas.microsoft.com/office/powerpoint/2010/main" val="2831827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41FA8C-B30E-459C-8BF9-ED341A4237DC}"/>
              </a:ext>
            </a:extLst>
          </p:cNvPr>
          <p:cNvSpPr>
            <a:spLocks noGrp="1"/>
          </p:cNvSpPr>
          <p:nvPr>
            <p:ph type="title"/>
          </p:nvPr>
        </p:nvSpPr>
        <p:spPr/>
        <p:txBody>
          <a:bodyPr/>
          <a:lstStyle/>
          <a:p>
            <a:r>
              <a:rPr lang="fr-FR"/>
              <a:t>Modifiez le style du titre</a:t>
            </a:r>
            <a:endParaRPr lang="fr-CH"/>
          </a:p>
        </p:txBody>
      </p:sp>
      <p:sp>
        <p:nvSpPr>
          <p:cNvPr id="3" name="Espace réservé du contenu 2">
            <a:extLst>
              <a:ext uri="{FF2B5EF4-FFF2-40B4-BE49-F238E27FC236}">
                <a16:creationId xmlns:a16="http://schemas.microsoft.com/office/drawing/2014/main" id="{98022499-31A3-4952-9B33-57B363F9380C}"/>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Espace réservé du contenu 3">
            <a:extLst>
              <a:ext uri="{FF2B5EF4-FFF2-40B4-BE49-F238E27FC236}">
                <a16:creationId xmlns:a16="http://schemas.microsoft.com/office/drawing/2014/main" id="{970A2D58-F8B7-4E39-8090-CC617F94954C}"/>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5" name="Espace réservé de la date 4">
            <a:extLst>
              <a:ext uri="{FF2B5EF4-FFF2-40B4-BE49-F238E27FC236}">
                <a16:creationId xmlns:a16="http://schemas.microsoft.com/office/drawing/2014/main" id="{6DC56A95-1EB6-41F2-A80F-6F3BAB7DDAF1}"/>
              </a:ext>
            </a:extLst>
          </p:cNvPr>
          <p:cNvSpPr>
            <a:spLocks noGrp="1"/>
          </p:cNvSpPr>
          <p:nvPr>
            <p:ph type="dt" sz="half" idx="10"/>
          </p:nvPr>
        </p:nvSpPr>
        <p:spPr/>
        <p:txBody>
          <a:bodyPr/>
          <a:lstStyle/>
          <a:p>
            <a:fld id="{04950853-2585-4FFA-9F64-C765BF5E3D96}" type="datetime1">
              <a:rPr lang="fr-CH" smtClean="0"/>
              <a:t>03.06.2021</a:t>
            </a:fld>
            <a:endParaRPr lang="fr-CH"/>
          </a:p>
        </p:txBody>
      </p:sp>
      <p:sp>
        <p:nvSpPr>
          <p:cNvPr id="6" name="Espace réservé du pied de page 5">
            <a:extLst>
              <a:ext uri="{FF2B5EF4-FFF2-40B4-BE49-F238E27FC236}">
                <a16:creationId xmlns:a16="http://schemas.microsoft.com/office/drawing/2014/main" id="{95FB551F-CA84-40B4-928A-A2607E303670}"/>
              </a:ext>
            </a:extLst>
          </p:cNvPr>
          <p:cNvSpPr>
            <a:spLocks noGrp="1"/>
          </p:cNvSpPr>
          <p:nvPr>
            <p:ph type="ftr" sz="quarter" idx="11"/>
          </p:nvPr>
        </p:nvSpPr>
        <p:spPr/>
        <p:txBody>
          <a:bodyPr/>
          <a:lstStyle/>
          <a:p>
            <a:endParaRPr lang="fr-CH"/>
          </a:p>
        </p:txBody>
      </p:sp>
      <p:sp>
        <p:nvSpPr>
          <p:cNvPr id="7" name="Espace réservé du numéro de diapositive 6">
            <a:extLst>
              <a:ext uri="{FF2B5EF4-FFF2-40B4-BE49-F238E27FC236}">
                <a16:creationId xmlns:a16="http://schemas.microsoft.com/office/drawing/2014/main" id="{90EBA0E4-DB7D-43DD-BF6F-978D9F6A480B}"/>
              </a:ext>
            </a:extLst>
          </p:cNvPr>
          <p:cNvSpPr>
            <a:spLocks noGrp="1"/>
          </p:cNvSpPr>
          <p:nvPr>
            <p:ph type="sldNum" sz="quarter" idx="12"/>
          </p:nvPr>
        </p:nvSpPr>
        <p:spPr/>
        <p:txBody>
          <a:bodyPr/>
          <a:lstStyle/>
          <a:p>
            <a:fld id="{29EDCAA9-A281-4BED-B172-048C7AE96558}" type="slidenum">
              <a:rPr lang="fr-CH" smtClean="0"/>
              <a:t>‹N›</a:t>
            </a:fld>
            <a:endParaRPr lang="fr-CH"/>
          </a:p>
        </p:txBody>
      </p:sp>
    </p:spTree>
    <p:extLst>
      <p:ext uri="{BB962C8B-B14F-4D97-AF65-F5344CB8AC3E}">
        <p14:creationId xmlns:p14="http://schemas.microsoft.com/office/powerpoint/2010/main" val="3911704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E0F7D5-8669-4F77-A388-07EE67262A31}"/>
              </a:ext>
            </a:extLst>
          </p:cNvPr>
          <p:cNvSpPr>
            <a:spLocks noGrp="1"/>
          </p:cNvSpPr>
          <p:nvPr>
            <p:ph type="title"/>
          </p:nvPr>
        </p:nvSpPr>
        <p:spPr>
          <a:xfrm>
            <a:off x="839788" y="365125"/>
            <a:ext cx="10515600" cy="1325563"/>
          </a:xfrm>
        </p:spPr>
        <p:txBody>
          <a:bodyPr/>
          <a:lstStyle/>
          <a:p>
            <a:r>
              <a:rPr lang="fr-FR"/>
              <a:t>Modifiez le style du titre</a:t>
            </a:r>
            <a:endParaRPr lang="fr-CH"/>
          </a:p>
        </p:txBody>
      </p:sp>
      <p:sp>
        <p:nvSpPr>
          <p:cNvPr id="3" name="Espace réservé du texte 2">
            <a:extLst>
              <a:ext uri="{FF2B5EF4-FFF2-40B4-BE49-F238E27FC236}">
                <a16:creationId xmlns:a16="http://schemas.microsoft.com/office/drawing/2014/main" id="{780C06DE-B18F-49B1-BB0D-6AF788E2E9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6CC1CE97-37FB-4DD3-B782-88D6A3BEF639}"/>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5" name="Espace réservé du texte 4">
            <a:extLst>
              <a:ext uri="{FF2B5EF4-FFF2-40B4-BE49-F238E27FC236}">
                <a16:creationId xmlns:a16="http://schemas.microsoft.com/office/drawing/2014/main" id="{82FFCCAC-C42C-4D2D-85E6-476E8A73DE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305362C9-A63B-4FD0-9F8C-DA1A8D685F9F}"/>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7" name="Espace réservé de la date 6">
            <a:extLst>
              <a:ext uri="{FF2B5EF4-FFF2-40B4-BE49-F238E27FC236}">
                <a16:creationId xmlns:a16="http://schemas.microsoft.com/office/drawing/2014/main" id="{F620D9A7-1349-4B4E-80DB-352D030B4938}"/>
              </a:ext>
            </a:extLst>
          </p:cNvPr>
          <p:cNvSpPr>
            <a:spLocks noGrp="1"/>
          </p:cNvSpPr>
          <p:nvPr>
            <p:ph type="dt" sz="half" idx="10"/>
          </p:nvPr>
        </p:nvSpPr>
        <p:spPr/>
        <p:txBody>
          <a:bodyPr/>
          <a:lstStyle/>
          <a:p>
            <a:fld id="{EAA89381-E16D-47F9-9704-652C10B0F513}" type="datetime1">
              <a:rPr lang="fr-CH" smtClean="0"/>
              <a:t>03.06.2021</a:t>
            </a:fld>
            <a:endParaRPr lang="fr-CH"/>
          </a:p>
        </p:txBody>
      </p:sp>
      <p:sp>
        <p:nvSpPr>
          <p:cNvPr id="8" name="Espace réservé du pied de page 7">
            <a:extLst>
              <a:ext uri="{FF2B5EF4-FFF2-40B4-BE49-F238E27FC236}">
                <a16:creationId xmlns:a16="http://schemas.microsoft.com/office/drawing/2014/main" id="{CCF60D08-F920-44EC-893F-E12174AA486B}"/>
              </a:ext>
            </a:extLst>
          </p:cNvPr>
          <p:cNvSpPr>
            <a:spLocks noGrp="1"/>
          </p:cNvSpPr>
          <p:nvPr>
            <p:ph type="ftr" sz="quarter" idx="11"/>
          </p:nvPr>
        </p:nvSpPr>
        <p:spPr/>
        <p:txBody>
          <a:bodyPr/>
          <a:lstStyle/>
          <a:p>
            <a:endParaRPr lang="fr-CH"/>
          </a:p>
        </p:txBody>
      </p:sp>
      <p:sp>
        <p:nvSpPr>
          <p:cNvPr id="9" name="Espace réservé du numéro de diapositive 8">
            <a:extLst>
              <a:ext uri="{FF2B5EF4-FFF2-40B4-BE49-F238E27FC236}">
                <a16:creationId xmlns:a16="http://schemas.microsoft.com/office/drawing/2014/main" id="{A8A9FDBC-4579-4A5D-AAE0-A572B5396E8F}"/>
              </a:ext>
            </a:extLst>
          </p:cNvPr>
          <p:cNvSpPr>
            <a:spLocks noGrp="1"/>
          </p:cNvSpPr>
          <p:nvPr>
            <p:ph type="sldNum" sz="quarter" idx="12"/>
          </p:nvPr>
        </p:nvSpPr>
        <p:spPr/>
        <p:txBody>
          <a:bodyPr/>
          <a:lstStyle/>
          <a:p>
            <a:fld id="{29EDCAA9-A281-4BED-B172-048C7AE96558}" type="slidenum">
              <a:rPr lang="fr-CH" smtClean="0"/>
              <a:t>‹N›</a:t>
            </a:fld>
            <a:endParaRPr lang="fr-CH"/>
          </a:p>
        </p:txBody>
      </p:sp>
    </p:spTree>
    <p:extLst>
      <p:ext uri="{BB962C8B-B14F-4D97-AF65-F5344CB8AC3E}">
        <p14:creationId xmlns:p14="http://schemas.microsoft.com/office/powerpoint/2010/main" val="2474623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3EBFC5-0D1A-4704-8002-B56BE320628E}"/>
              </a:ext>
            </a:extLst>
          </p:cNvPr>
          <p:cNvSpPr>
            <a:spLocks noGrp="1"/>
          </p:cNvSpPr>
          <p:nvPr>
            <p:ph type="title"/>
          </p:nvPr>
        </p:nvSpPr>
        <p:spPr/>
        <p:txBody>
          <a:bodyPr/>
          <a:lstStyle/>
          <a:p>
            <a:r>
              <a:rPr lang="fr-FR"/>
              <a:t>Modifiez le style du titre</a:t>
            </a:r>
            <a:endParaRPr lang="fr-CH"/>
          </a:p>
        </p:txBody>
      </p:sp>
      <p:sp>
        <p:nvSpPr>
          <p:cNvPr id="3" name="Espace réservé de la date 2">
            <a:extLst>
              <a:ext uri="{FF2B5EF4-FFF2-40B4-BE49-F238E27FC236}">
                <a16:creationId xmlns:a16="http://schemas.microsoft.com/office/drawing/2014/main" id="{00CF470D-DEF9-43B4-B3EC-F86432B618B8}"/>
              </a:ext>
            </a:extLst>
          </p:cNvPr>
          <p:cNvSpPr>
            <a:spLocks noGrp="1"/>
          </p:cNvSpPr>
          <p:nvPr>
            <p:ph type="dt" sz="half" idx="10"/>
          </p:nvPr>
        </p:nvSpPr>
        <p:spPr/>
        <p:txBody>
          <a:bodyPr/>
          <a:lstStyle/>
          <a:p>
            <a:fld id="{4FA203D2-496F-4E55-B34A-6DF3D6FD6D55}" type="datetime1">
              <a:rPr lang="fr-CH" smtClean="0"/>
              <a:t>03.06.2021</a:t>
            </a:fld>
            <a:endParaRPr lang="fr-CH"/>
          </a:p>
        </p:txBody>
      </p:sp>
      <p:sp>
        <p:nvSpPr>
          <p:cNvPr id="4" name="Espace réservé du pied de page 3">
            <a:extLst>
              <a:ext uri="{FF2B5EF4-FFF2-40B4-BE49-F238E27FC236}">
                <a16:creationId xmlns:a16="http://schemas.microsoft.com/office/drawing/2014/main" id="{78A6028C-F84E-4A9B-A937-B90E38B5D332}"/>
              </a:ext>
            </a:extLst>
          </p:cNvPr>
          <p:cNvSpPr>
            <a:spLocks noGrp="1"/>
          </p:cNvSpPr>
          <p:nvPr>
            <p:ph type="ftr" sz="quarter" idx="11"/>
          </p:nvPr>
        </p:nvSpPr>
        <p:spPr/>
        <p:txBody>
          <a:bodyPr/>
          <a:lstStyle/>
          <a:p>
            <a:endParaRPr lang="fr-CH"/>
          </a:p>
        </p:txBody>
      </p:sp>
      <p:sp>
        <p:nvSpPr>
          <p:cNvPr id="5" name="Espace réservé du numéro de diapositive 4">
            <a:extLst>
              <a:ext uri="{FF2B5EF4-FFF2-40B4-BE49-F238E27FC236}">
                <a16:creationId xmlns:a16="http://schemas.microsoft.com/office/drawing/2014/main" id="{C41EEDBE-9A70-4702-8866-D325F62CAF32}"/>
              </a:ext>
            </a:extLst>
          </p:cNvPr>
          <p:cNvSpPr>
            <a:spLocks noGrp="1"/>
          </p:cNvSpPr>
          <p:nvPr>
            <p:ph type="sldNum" sz="quarter" idx="12"/>
          </p:nvPr>
        </p:nvSpPr>
        <p:spPr/>
        <p:txBody>
          <a:bodyPr/>
          <a:lstStyle/>
          <a:p>
            <a:fld id="{29EDCAA9-A281-4BED-B172-048C7AE96558}" type="slidenum">
              <a:rPr lang="fr-CH" smtClean="0"/>
              <a:t>‹N›</a:t>
            </a:fld>
            <a:endParaRPr lang="fr-CH"/>
          </a:p>
        </p:txBody>
      </p:sp>
    </p:spTree>
    <p:extLst>
      <p:ext uri="{BB962C8B-B14F-4D97-AF65-F5344CB8AC3E}">
        <p14:creationId xmlns:p14="http://schemas.microsoft.com/office/powerpoint/2010/main" val="3892375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A5B5E95-9920-404A-851A-A04B5326C64D}"/>
              </a:ext>
            </a:extLst>
          </p:cNvPr>
          <p:cNvSpPr>
            <a:spLocks noGrp="1"/>
          </p:cNvSpPr>
          <p:nvPr>
            <p:ph type="dt" sz="half" idx="10"/>
          </p:nvPr>
        </p:nvSpPr>
        <p:spPr/>
        <p:txBody>
          <a:bodyPr/>
          <a:lstStyle/>
          <a:p>
            <a:fld id="{027B95A5-B168-41C4-B69E-804708DEEC27}" type="datetime1">
              <a:rPr lang="fr-CH" smtClean="0"/>
              <a:t>03.06.2021</a:t>
            </a:fld>
            <a:endParaRPr lang="fr-CH"/>
          </a:p>
        </p:txBody>
      </p:sp>
      <p:sp>
        <p:nvSpPr>
          <p:cNvPr id="3" name="Espace réservé du pied de page 2">
            <a:extLst>
              <a:ext uri="{FF2B5EF4-FFF2-40B4-BE49-F238E27FC236}">
                <a16:creationId xmlns:a16="http://schemas.microsoft.com/office/drawing/2014/main" id="{B1C98BAC-BBC0-4E54-B71D-F2E90EC8732D}"/>
              </a:ext>
            </a:extLst>
          </p:cNvPr>
          <p:cNvSpPr>
            <a:spLocks noGrp="1"/>
          </p:cNvSpPr>
          <p:nvPr>
            <p:ph type="ftr" sz="quarter" idx="11"/>
          </p:nvPr>
        </p:nvSpPr>
        <p:spPr/>
        <p:txBody>
          <a:bodyPr/>
          <a:lstStyle/>
          <a:p>
            <a:endParaRPr lang="fr-CH"/>
          </a:p>
        </p:txBody>
      </p:sp>
      <p:sp>
        <p:nvSpPr>
          <p:cNvPr id="4" name="Espace réservé du numéro de diapositive 3">
            <a:extLst>
              <a:ext uri="{FF2B5EF4-FFF2-40B4-BE49-F238E27FC236}">
                <a16:creationId xmlns:a16="http://schemas.microsoft.com/office/drawing/2014/main" id="{DA94F90F-8481-4766-A38F-935A7788823F}"/>
              </a:ext>
            </a:extLst>
          </p:cNvPr>
          <p:cNvSpPr>
            <a:spLocks noGrp="1"/>
          </p:cNvSpPr>
          <p:nvPr>
            <p:ph type="sldNum" sz="quarter" idx="12"/>
          </p:nvPr>
        </p:nvSpPr>
        <p:spPr/>
        <p:txBody>
          <a:bodyPr/>
          <a:lstStyle/>
          <a:p>
            <a:fld id="{29EDCAA9-A281-4BED-B172-048C7AE96558}" type="slidenum">
              <a:rPr lang="fr-CH" smtClean="0"/>
              <a:t>‹N›</a:t>
            </a:fld>
            <a:endParaRPr lang="fr-CH"/>
          </a:p>
        </p:txBody>
      </p:sp>
    </p:spTree>
    <p:extLst>
      <p:ext uri="{BB962C8B-B14F-4D97-AF65-F5344CB8AC3E}">
        <p14:creationId xmlns:p14="http://schemas.microsoft.com/office/powerpoint/2010/main" val="3522573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DEF3A5-B765-4036-B75F-4928AEE17329}"/>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CH"/>
          </a:p>
        </p:txBody>
      </p:sp>
      <p:sp>
        <p:nvSpPr>
          <p:cNvPr id="3" name="Espace réservé du contenu 2">
            <a:extLst>
              <a:ext uri="{FF2B5EF4-FFF2-40B4-BE49-F238E27FC236}">
                <a16:creationId xmlns:a16="http://schemas.microsoft.com/office/drawing/2014/main" id="{C8E601ED-0E82-4859-A896-3051F8BA60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Espace réservé du texte 3">
            <a:extLst>
              <a:ext uri="{FF2B5EF4-FFF2-40B4-BE49-F238E27FC236}">
                <a16:creationId xmlns:a16="http://schemas.microsoft.com/office/drawing/2014/main" id="{F9BF945B-0666-4DFD-97F2-EF2C729C60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ED38D7B8-BCD2-4CC1-80BC-71815226C5DE}"/>
              </a:ext>
            </a:extLst>
          </p:cNvPr>
          <p:cNvSpPr>
            <a:spLocks noGrp="1"/>
          </p:cNvSpPr>
          <p:nvPr>
            <p:ph type="dt" sz="half" idx="10"/>
          </p:nvPr>
        </p:nvSpPr>
        <p:spPr/>
        <p:txBody>
          <a:bodyPr/>
          <a:lstStyle/>
          <a:p>
            <a:fld id="{272D3A3D-2764-45C9-8FAB-B68FDE53AD70}" type="datetime1">
              <a:rPr lang="fr-CH" smtClean="0"/>
              <a:t>03.06.2021</a:t>
            </a:fld>
            <a:endParaRPr lang="fr-CH"/>
          </a:p>
        </p:txBody>
      </p:sp>
      <p:sp>
        <p:nvSpPr>
          <p:cNvPr id="6" name="Espace réservé du pied de page 5">
            <a:extLst>
              <a:ext uri="{FF2B5EF4-FFF2-40B4-BE49-F238E27FC236}">
                <a16:creationId xmlns:a16="http://schemas.microsoft.com/office/drawing/2014/main" id="{0654459E-4D4A-4455-A0A9-03ECDB322581}"/>
              </a:ext>
            </a:extLst>
          </p:cNvPr>
          <p:cNvSpPr>
            <a:spLocks noGrp="1"/>
          </p:cNvSpPr>
          <p:nvPr>
            <p:ph type="ftr" sz="quarter" idx="11"/>
          </p:nvPr>
        </p:nvSpPr>
        <p:spPr/>
        <p:txBody>
          <a:bodyPr/>
          <a:lstStyle/>
          <a:p>
            <a:endParaRPr lang="fr-CH"/>
          </a:p>
        </p:txBody>
      </p:sp>
      <p:sp>
        <p:nvSpPr>
          <p:cNvPr id="7" name="Espace réservé du numéro de diapositive 6">
            <a:extLst>
              <a:ext uri="{FF2B5EF4-FFF2-40B4-BE49-F238E27FC236}">
                <a16:creationId xmlns:a16="http://schemas.microsoft.com/office/drawing/2014/main" id="{7A52747C-BED9-4A8E-9029-458A098A89D0}"/>
              </a:ext>
            </a:extLst>
          </p:cNvPr>
          <p:cNvSpPr>
            <a:spLocks noGrp="1"/>
          </p:cNvSpPr>
          <p:nvPr>
            <p:ph type="sldNum" sz="quarter" idx="12"/>
          </p:nvPr>
        </p:nvSpPr>
        <p:spPr/>
        <p:txBody>
          <a:bodyPr/>
          <a:lstStyle/>
          <a:p>
            <a:fld id="{29EDCAA9-A281-4BED-B172-048C7AE96558}" type="slidenum">
              <a:rPr lang="fr-CH" smtClean="0"/>
              <a:t>‹N›</a:t>
            </a:fld>
            <a:endParaRPr lang="fr-CH"/>
          </a:p>
        </p:txBody>
      </p:sp>
    </p:spTree>
    <p:extLst>
      <p:ext uri="{BB962C8B-B14F-4D97-AF65-F5344CB8AC3E}">
        <p14:creationId xmlns:p14="http://schemas.microsoft.com/office/powerpoint/2010/main" val="2178598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1A2990-1BD7-4DC0-9567-E8A06C10AAF2}"/>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CH"/>
          </a:p>
        </p:txBody>
      </p:sp>
      <p:sp>
        <p:nvSpPr>
          <p:cNvPr id="3" name="Espace réservé pour une image  2">
            <a:extLst>
              <a:ext uri="{FF2B5EF4-FFF2-40B4-BE49-F238E27FC236}">
                <a16:creationId xmlns:a16="http://schemas.microsoft.com/office/drawing/2014/main" id="{19600ECB-ECFC-4F09-ADD0-E7107B94AF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H"/>
          </a:p>
        </p:txBody>
      </p:sp>
      <p:sp>
        <p:nvSpPr>
          <p:cNvPr id="4" name="Espace réservé du texte 3">
            <a:extLst>
              <a:ext uri="{FF2B5EF4-FFF2-40B4-BE49-F238E27FC236}">
                <a16:creationId xmlns:a16="http://schemas.microsoft.com/office/drawing/2014/main" id="{22CC6596-2A0A-4B42-83E0-4926709D11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80997C5-1750-4454-B16E-89751B10C43C}"/>
              </a:ext>
            </a:extLst>
          </p:cNvPr>
          <p:cNvSpPr>
            <a:spLocks noGrp="1"/>
          </p:cNvSpPr>
          <p:nvPr>
            <p:ph type="dt" sz="half" idx="10"/>
          </p:nvPr>
        </p:nvSpPr>
        <p:spPr/>
        <p:txBody>
          <a:bodyPr/>
          <a:lstStyle/>
          <a:p>
            <a:fld id="{85E9D8A8-BC5D-4281-BB09-D2530232A585}" type="datetime1">
              <a:rPr lang="fr-CH" smtClean="0"/>
              <a:t>03.06.2021</a:t>
            </a:fld>
            <a:endParaRPr lang="fr-CH"/>
          </a:p>
        </p:txBody>
      </p:sp>
      <p:sp>
        <p:nvSpPr>
          <p:cNvPr id="6" name="Espace réservé du pied de page 5">
            <a:extLst>
              <a:ext uri="{FF2B5EF4-FFF2-40B4-BE49-F238E27FC236}">
                <a16:creationId xmlns:a16="http://schemas.microsoft.com/office/drawing/2014/main" id="{CD5DC3C0-A0F7-43F5-B741-7F83E516EAE1}"/>
              </a:ext>
            </a:extLst>
          </p:cNvPr>
          <p:cNvSpPr>
            <a:spLocks noGrp="1"/>
          </p:cNvSpPr>
          <p:nvPr>
            <p:ph type="ftr" sz="quarter" idx="11"/>
          </p:nvPr>
        </p:nvSpPr>
        <p:spPr/>
        <p:txBody>
          <a:bodyPr/>
          <a:lstStyle/>
          <a:p>
            <a:endParaRPr lang="fr-CH"/>
          </a:p>
        </p:txBody>
      </p:sp>
      <p:sp>
        <p:nvSpPr>
          <p:cNvPr id="7" name="Espace réservé du numéro de diapositive 6">
            <a:extLst>
              <a:ext uri="{FF2B5EF4-FFF2-40B4-BE49-F238E27FC236}">
                <a16:creationId xmlns:a16="http://schemas.microsoft.com/office/drawing/2014/main" id="{F09C388C-F7D2-41F4-B3E8-60ABBCAD8379}"/>
              </a:ext>
            </a:extLst>
          </p:cNvPr>
          <p:cNvSpPr>
            <a:spLocks noGrp="1"/>
          </p:cNvSpPr>
          <p:nvPr>
            <p:ph type="sldNum" sz="quarter" idx="12"/>
          </p:nvPr>
        </p:nvSpPr>
        <p:spPr/>
        <p:txBody>
          <a:bodyPr/>
          <a:lstStyle/>
          <a:p>
            <a:fld id="{29EDCAA9-A281-4BED-B172-048C7AE96558}" type="slidenum">
              <a:rPr lang="fr-CH" smtClean="0"/>
              <a:t>‹N›</a:t>
            </a:fld>
            <a:endParaRPr lang="fr-CH"/>
          </a:p>
        </p:txBody>
      </p:sp>
    </p:spTree>
    <p:extLst>
      <p:ext uri="{BB962C8B-B14F-4D97-AF65-F5344CB8AC3E}">
        <p14:creationId xmlns:p14="http://schemas.microsoft.com/office/powerpoint/2010/main" val="565164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9B397FAD-86A2-4D88-A8A4-CA4F39CF66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fr-CH"/>
          </a:p>
        </p:txBody>
      </p:sp>
      <p:sp>
        <p:nvSpPr>
          <p:cNvPr id="3" name="Espace réservé du texte 2">
            <a:extLst>
              <a:ext uri="{FF2B5EF4-FFF2-40B4-BE49-F238E27FC236}">
                <a16:creationId xmlns:a16="http://schemas.microsoft.com/office/drawing/2014/main" id="{C9863DD6-7699-4856-9DCC-E870EBF973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Espace réservé de la date 3">
            <a:extLst>
              <a:ext uri="{FF2B5EF4-FFF2-40B4-BE49-F238E27FC236}">
                <a16:creationId xmlns:a16="http://schemas.microsoft.com/office/drawing/2014/main" id="{EB96916E-B0B0-4687-91D3-41945D893B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757BC8-768D-44F8-BD79-6949469D8755}" type="datetime1">
              <a:rPr lang="fr-CH" smtClean="0"/>
              <a:t>03.06.2021</a:t>
            </a:fld>
            <a:endParaRPr lang="fr-CH"/>
          </a:p>
        </p:txBody>
      </p:sp>
      <p:sp>
        <p:nvSpPr>
          <p:cNvPr id="5" name="Espace réservé du pied de page 4">
            <a:extLst>
              <a:ext uri="{FF2B5EF4-FFF2-40B4-BE49-F238E27FC236}">
                <a16:creationId xmlns:a16="http://schemas.microsoft.com/office/drawing/2014/main" id="{1728848D-4CA3-4EA8-930B-0D11FBE9EF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H"/>
          </a:p>
        </p:txBody>
      </p:sp>
      <p:sp>
        <p:nvSpPr>
          <p:cNvPr id="6" name="Espace réservé du numéro de diapositive 5">
            <a:extLst>
              <a:ext uri="{FF2B5EF4-FFF2-40B4-BE49-F238E27FC236}">
                <a16:creationId xmlns:a16="http://schemas.microsoft.com/office/drawing/2014/main" id="{8B54C6D4-1C23-406A-90D5-906CCCC484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EDCAA9-A281-4BED-B172-048C7AE96558}" type="slidenum">
              <a:rPr lang="fr-CH" smtClean="0"/>
              <a:t>‹N›</a:t>
            </a:fld>
            <a:endParaRPr lang="fr-CH"/>
          </a:p>
        </p:txBody>
      </p:sp>
    </p:spTree>
    <p:extLst>
      <p:ext uri="{BB962C8B-B14F-4D97-AF65-F5344CB8AC3E}">
        <p14:creationId xmlns:p14="http://schemas.microsoft.com/office/powerpoint/2010/main" val="36503199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comments" Target="../comments/comment1.xml"/><Relationship Id="rId4" Type="http://schemas.openxmlformats.org/officeDocument/2006/relationships/image" Target="../media/image3.svg"/><Relationship Id="rId9" Type="http://schemas.openxmlformats.org/officeDocument/2006/relationships/image" Target="../media/image8.sv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6.emf"/><Relationship Id="rId4" Type="http://schemas.openxmlformats.org/officeDocument/2006/relationships/image" Target="../media/image45.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github.com/TommasoPeletta/Probabilistic-Model-Checking-with-PRISM"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comments" Target="../comments/comment2.xml"/><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7C3AD7-EAA1-4099-A15B-BE043E05D6E6}"/>
              </a:ext>
            </a:extLst>
          </p:cNvPr>
          <p:cNvSpPr>
            <a:spLocks noGrp="1"/>
          </p:cNvSpPr>
          <p:nvPr>
            <p:ph type="ctrTitle"/>
          </p:nvPr>
        </p:nvSpPr>
        <p:spPr>
          <a:xfrm>
            <a:off x="1524000" y="2000764"/>
            <a:ext cx="9144000" cy="1428236"/>
          </a:xfrm>
        </p:spPr>
        <p:txBody>
          <a:bodyPr>
            <a:normAutofit/>
          </a:bodyPr>
          <a:lstStyle/>
          <a:p>
            <a:r>
              <a:rPr lang="fr-CH" sz="4800" dirty="0" err="1">
                <a:solidFill>
                  <a:schemeClr val="accent1"/>
                </a:solidFill>
              </a:rPr>
              <a:t>Vehicular</a:t>
            </a:r>
            <a:r>
              <a:rPr lang="fr-CH" sz="4800" dirty="0">
                <a:solidFill>
                  <a:schemeClr val="accent1"/>
                </a:solidFill>
              </a:rPr>
              <a:t> Network </a:t>
            </a:r>
            <a:r>
              <a:rPr lang="fr-CH" sz="4800" dirty="0" err="1">
                <a:solidFill>
                  <a:schemeClr val="accent1"/>
                </a:solidFill>
              </a:rPr>
              <a:t>Analysis</a:t>
            </a:r>
            <a:r>
              <a:rPr lang="fr-CH" sz="4800" dirty="0">
                <a:solidFill>
                  <a:schemeClr val="accent1"/>
                </a:solidFill>
              </a:rPr>
              <a:t> </a:t>
            </a:r>
            <a:r>
              <a:rPr lang="fr-CH" sz="4800" dirty="0" err="1">
                <a:solidFill>
                  <a:schemeClr val="accent1"/>
                </a:solidFill>
              </a:rPr>
              <a:t>Using</a:t>
            </a:r>
            <a:r>
              <a:rPr lang="fr-CH" sz="4800" dirty="0">
                <a:solidFill>
                  <a:schemeClr val="accent1"/>
                </a:solidFill>
              </a:rPr>
              <a:t> </a:t>
            </a:r>
            <a:r>
              <a:rPr lang="fr-CH" sz="4800" dirty="0" err="1">
                <a:solidFill>
                  <a:schemeClr val="accent1"/>
                </a:solidFill>
              </a:rPr>
              <a:t>Probabilistic</a:t>
            </a:r>
            <a:r>
              <a:rPr lang="fr-CH" sz="4800" dirty="0">
                <a:solidFill>
                  <a:schemeClr val="accent1"/>
                </a:solidFill>
              </a:rPr>
              <a:t> Model Checking</a:t>
            </a:r>
          </a:p>
        </p:txBody>
      </p:sp>
      <p:sp>
        <p:nvSpPr>
          <p:cNvPr id="3" name="Sous-titre 2">
            <a:extLst>
              <a:ext uri="{FF2B5EF4-FFF2-40B4-BE49-F238E27FC236}">
                <a16:creationId xmlns:a16="http://schemas.microsoft.com/office/drawing/2014/main" id="{5F39A5B7-6D2A-4446-A8BE-AA2F0216CB25}"/>
              </a:ext>
            </a:extLst>
          </p:cNvPr>
          <p:cNvSpPr>
            <a:spLocks noGrp="1"/>
          </p:cNvSpPr>
          <p:nvPr>
            <p:ph type="subTitle" idx="1"/>
          </p:nvPr>
        </p:nvSpPr>
        <p:spPr>
          <a:xfrm>
            <a:off x="1524000" y="3806601"/>
            <a:ext cx="9144000" cy="1655762"/>
          </a:xfrm>
        </p:spPr>
        <p:txBody>
          <a:bodyPr/>
          <a:lstStyle/>
          <a:p>
            <a:r>
              <a:rPr lang="fr-CH" dirty="0"/>
              <a:t>Jonathan Lo, Tommaso Peletta</a:t>
            </a:r>
          </a:p>
          <a:p>
            <a:r>
              <a:rPr lang="fr-CH" dirty="0"/>
              <a:t>3 Juin 2021</a:t>
            </a:r>
          </a:p>
        </p:txBody>
      </p:sp>
      <p:sp>
        <p:nvSpPr>
          <p:cNvPr id="4" name="Segnaposto numero diapositiva 3">
            <a:extLst>
              <a:ext uri="{FF2B5EF4-FFF2-40B4-BE49-F238E27FC236}">
                <a16:creationId xmlns:a16="http://schemas.microsoft.com/office/drawing/2014/main" id="{9A4D4EB2-5E70-45B1-B8AF-8C7858870A6E}"/>
              </a:ext>
            </a:extLst>
          </p:cNvPr>
          <p:cNvSpPr>
            <a:spLocks noGrp="1"/>
          </p:cNvSpPr>
          <p:nvPr>
            <p:ph type="sldNum" sz="quarter" idx="12"/>
          </p:nvPr>
        </p:nvSpPr>
        <p:spPr/>
        <p:txBody>
          <a:bodyPr/>
          <a:lstStyle/>
          <a:p>
            <a:fld id="{29EDCAA9-A281-4BED-B172-048C7AE96558}" type="slidenum">
              <a:rPr lang="fr-CH" smtClean="0"/>
              <a:t>1</a:t>
            </a:fld>
            <a:endParaRPr lang="fr-CH"/>
          </a:p>
        </p:txBody>
      </p:sp>
    </p:spTree>
    <p:extLst>
      <p:ext uri="{BB962C8B-B14F-4D97-AF65-F5344CB8AC3E}">
        <p14:creationId xmlns:p14="http://schemas.microsoft.com/office/powerpoint/2010/main" val="892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a:solidFill>
                  <a:schemeClr val="accent1"/>
                </a:solidFill>
              </a:rPr>
              <a:t>Nagel-</a:t>
            </a:r>
            <a:r>
              <a:rPr lang="fr-CH" dirty="0" err="1">
                <a:solidFill>
                  <a:schemeClr val="accent1"/>
                </a:solidFill>
              </a:rPr>
              <a:t>Schreckenberg</a:t>
            </a:r>
            <a:r>
              <a:rPr lang="fr-CH" dirty="0">
                <a:solidFill>
                  <a:schemeClr val="accent1"/>
                </a:solidFill>
              </a:rPr>
              <a:t> </a:t>
            </a:r>
            <a:r>
              <a:rPr lang="fr-CH" dirty="0" err="1">
                <a:solidFill>
                  <a:schemeClr val="accent1"/>
                </a:solidFill>
              </a:rPr>
              <a:t>Modified</a:t>
            </a:r>
            <a:endParaRPr lang="fr-CH" dirty="0">
              <a:solidFill>
                <a:schemeClr val="accent1"/>
              </a:solidFill>
            </a:endParaRPr>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10</a:t>
            </a:fld>
            <a:endParaRPr lang="fr-CH"/>
          </a:p>
        </p:txBody>
      </p:sp>
      <mc:AlternateContent xmlns:mc="http://schemas.openxmlformats.org/markup-compatibility/2006" xmlns:a14="http://schemas.microsoft.com/office/drawing/2010/main">
        <mc:Choice Requires="a14">
          <p:sp>
            <p:nvSpPr>
              <p:cNvPr id="11" name="Espace réservé du contenu 2">
                <a:extLst>
                  <a:ext uri="{FF2B5EF4-FFF2-40B4-BE49-F238E27FC236}">
                    <a16:creationId xmlns:a16="http://schemas.microsoft.com/office/drawing/2014/main" id="{0F1EF88D-D02A-4A65-A61E-60D426CF693E}"/>
                  </a:ext>
                </a:extLst>
              </p:cNvPr>
              <p:cNvSpPr>
                <a:spLocks noGrp="1"/>
              </p:cNvSpPr>
              <p:nvPr>
                <p:ph idx="1"/>
              </p:nvPr>
            </p:nvSpPr>
            <p:spPr>
              <a:xfrm>
                <a:off x="1543050" y="2699684"/>
                <a:ext cx="9105900" cy="3501092"/>
              </a:xfrm>
            </p:spPr>
            <p:txBody>
              <a:bodyPr>
                <a:normAutofit/>
              </a:bodyPr>
              <a:lstStyle/>
              <a:p>
                <a:pPr>
                  <a:lnSpc>
                    <a:spcPct val="120000"/>
                  </a:lnSpc>
                  <a:buClr>
                    <a:schemeClr val="accent1"/>
                  </a:buClr>
                  <a:buSzPct val="130000"/>
                </a:pPr>
                <a:r>
                  <a:rPr lang="fr-CH" sz="2400" dirty="0" err="1"/>
                  <a:t>Increase</a:t>
                </a:r>
                <a:r>
                  <a:rPr lang="fr-CH" sz="2400" dirty="0"/>
                  <a:t> </a:t>
                </a:r>
                <a:r>
                  <a:rPr lang="fr-CH" sz="2400" dirty="0" err="1"/>
                  <a:t>step</a:t>
                </a:r>
                <a:r>
                  <a:rPr lang="fr-CH" sz="2400" dirty="0"/>
                  <a:t>: </a:t>
                </a:r>
                <a14:m>
                  <m:oMath xmlns:m="http://schemas.openxmlformats.org/officeDocument/2006/math">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𝑣</m:t>
                        </m:r>
                      </m:e>
                      <m:sub>
                        <m:r>
                          <a:rPr lang="it-IT" sz="2400" b="0" i="1" smtClean="0">
                            <a:latin typeface="Cambria Math" panose="02040503050406030204" pitchFamily="18" charset="0"/>
                          </a:rPr>
                          <m:t>𝑖</m:t>
                        </m:r>
                        <m:r>
                          <a:rPr lang="it-IT" sz="2400" b="0" i="1" smtClean="0">
                            <a:latin typeface="Cambria Math" panose="02040503050406030204" pitchFamily="18" charset="0"/>
                          </a:rPr>
                          <m:t>+1</m:t>
                        </m:r>
                      </m:sub>
                    </m:sSub>
                    <m:r>
                      <a:rPr lang="it-IT" sz="2400" b="0" i="1" smtClean="0">
                        <a:latin typeface="Cambria Math" panose="02040503050406030204" pitchFamily="18" charset="0"/>
                      </a:rPr>
                      <m:t>→</m:t>
                    </m:r>
                    <m:func>
                      <m:funcPr>
                        <m:ctrlPr>
                          <a:rPr lang="it-IT" sz="2400" b="0" i="1" smtClean="0">
                            <a:latin typeface="Cambria Math" panose="02040503050406030204" pitchFamily="18" charset="0"/>
                          </a:rPr>
                        </m:ctrlPr>
                      </m:funcPr>
                      <m:fName>
                        <m:r>
                          <m:rPr>
                            <m:sty m:val="p"/>
                          </m:rPr>
                          <a:rPr lang="it-IT" sz="2400" b="0" i="0" smtClean="0">
                            <a:latin typeface="Cambria Math" panose="02040503050406030204" pitchFamily="18" charset="0"/>
                          </a:rPr>
                          <m:t>min</m:t>
                        </m:r>
                      </m:fName>
                      <m:e>
                        <m:d>
                          <m:dPr>
                            <m:ctrlPr>
                              <a:rPr lang="it-IT" sz="2400" b="0" i="1" smtClean="0">
                                <a:latin typeface="Cambria Math" panose="02040503050406030204" pitchFamily="18" charset="0"/>
                              </a:rPr>
                            </m:ctrlPr>
                          </m:dPr>
                          <m:e>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𝑣</m:t>
                                </m:r>
                              </m:e>
                              <m:sub>
                                <m:r>
                                  <a:rPr lang="it-IT" sz="2400" b="0" i="1" smtClean="0">
                                    <a:latin typeface="Cambria Math" panose="02040503050406030204" pitchFamily="18" charset="0"/>
                                  </a:rPr>
                                  <m:t>𝑖</m:t>
                                </m:r>
                              </m:sub>
                            </m:sSub>
                            <m:r>
                              <a:rPr lang="it-IT" sz="2400" b="0" i="1" smtClean="0">
                                <a:latin typeface="Cambria Math" panose="02040503050406030204" pitchFamily="18" charset="0"/>
                              </a:rPr>
                              <m:t>+1, </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𝑣</m:t>
                                </m:r>
                              </m:e>
                              <m:sub>
                                <m:r>
                                  <a:rPr lang="it-IT" sz="2400" b="0" i="1" smtClean="0">
                                    <a:latin typeface="Cambria Math" panose="02040503050406030204" pitchFamily="18" charset="0"/>
                                  </a:rPr>
                                  <m:t>𝑚𝑎𝑥</m:t>
                                </m:r>
                              </m:sub>
                            </m:sSub>
                          </m:e>
                        </m:d>
                      </m:e>
                    </m:func>
                  </m:oMath>
                </a14:m>
                <a:endParaRPr lang="fr-CH" sz="2400" dirty="0"/>
              </a:p>
              <a:p>
                <a:pPr marL="0" indent="0">
                  <a:lnSpc>
                    <a:spcPct val="120000"/>
                  </a:lnSpc>
                  <a:buClr>
                    <a:schemeClr val="accent1"/>
                  </a:buClr>
                  <a:buSzPct val="130000"/>
                  <a:buNone/>
                </a:pPr>
                <a:endParaRPr lang="fr-CH" sz="2400" dirty="0"/>
              </a:p>
              <a:p>
                <a:pPr>
                  <a:lnSpc>
                    <a:spcPct val="120000"/>
                  </a:lnSpc>
                  <a:buClr>
                    <a:schemeClr val="accent1"/>
                  </a:buClr>
                  <a:buSzPct val="130000"/>
                </a:pPr>
                <a:r>
                  <a:rPr lang="it-IT" sz="2400" dirty="0" err="1"/>
                  <a:t>Decrease</a:t>
                </a:r>
                <a:r>
                  <a:rPr lang="it-IT" sz="2400" dirty="0"/>
                  <a:t> step: </a:t>
                </a:r>
                <a14:m>
                  <m:oMath xmlns:m="http://schemas.openxmlformats.org/officeDocument/2006/math">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𝑣</m:t>
                        </m:r>
                      </m:e>
                      <m:sub>
                        <m:r>
                          <a:rPr lang="it-IT" sz="2400" b="0" i="1" smtClean="0">
                            <a:latin typeface="Cambria Math" panose="02040503050406030204" pitchFamily="18" charset="0"/>
                          </a:rPr>
                          <m:t>𝑖</m:t>
                        </m:r>
                        <m:r>
                          <a:rPr lang="it-IT" sz="2400" b="0" i="1" smtClean="0">
                            <a:latin typeface="Cambria Math" panose="02040503050406030204" pitchFamily="18" charset="0"/>
                          </a:rPr>
                          <m:t>+1</m:t>
                        </m:r>
                      </m:sub>
                    </m:sSub>
                    <m:r>
                      <a:rPr lang="it-IT" sz="2400" b="0" i="1" smtClean="0">
                        <a:latin typeface="Cambria Math" panose="02040503050406030204" pitchFamily="18" charset="0"/>
                      </a:rPr>
                      <m:t> →</m:t>
                    </m:r>
                    <m:r>
                      <a:rPr lang="it-IT" sz="2400" b="0" i="1" smtClean="0">
                        <a:latin typeface="Cambria Math" panose="02040503050406030204" pitchFamily="18" charset="0"/>
                      </a:rPr>
                      <m:t>𝑖𝑓</m:t>
                    </m:r>
                    <m:r>
                      <a:rPr lang="it-IT" sz="2400" b="0" i="1" smtClean="0">
                        <a:latin typeface="Cambria Math" panose="02040503050406030204" pitchFamily="18" charset="0"/>
                      </a:rPr>
                      <m:t> </m:t>
                    </m:r>
                    <m:d>
                      <m:dPr>
                        <m:begChr m:val="|"/>
                        <m:endChr m:val="|"/>
                        <m:ctrlPr>
                          <a:rPr lang="it-IT" sz="2400" i="1">
                            <a:latin typeface="Cambria Math" panose="02040503050406030204" pitchFamily="18" charset="0"/>
                          </a:rPr>
                        </m:ctrlPr>
                      </m:dPr>
                      <m:e>
                        <m:f>
                          <m:fPr>
                            <m:ctrlPr>
                              <a:rPr lang="it-IT" sz="2400" i="1">
                                <a:latin typeface="Cambria Math" panose="02040503050406030204" pitchFamily="18" charset="0"/>
                              </a:rPr>
                            </m:ctrlPr>
                          </m:fPr>
                          <m:num>
                            <m:sSub>
                              <m:sSubPr>
                                <m:ctrlPr>
                                  <a:rPr lang="it-IT" sz="2400" i="1">
                                    <a:latin typeface="Cambria Math" panose="02040503050406030204" pitchFamily="18" charset="0"/>
                                  </a:rPr>
                                </m:ctrlPr>
                              </m:sSubPr>
                              <m:e>
                                <m:r>
                                  <a:rPr lang="it-IT" sz="2400" i="1">
                                    <a:latin typeface="Cambria Math" panose="02040503050406030204" pitchFamily="18" charset="0"/>
                                  </a:rPr>
                                  <m:t>𝑑</m:t>
                                </m:r>
                              </m:e>
                              <m:sub>
                                <m:r>
                                  <a:rPr lang="it-IT" sz="2400" i="1">
                                    <a:latin typeface="Cambria Math" panose="02040503050406030204" pitchFamily="18" charset="0"/>
                                  </a:rPr>
                                  <m:t>𝐴</m:t>
                                </m:r>
                              </m:sub>
                            </m:sSub>
                          </m:num>
                          <m:den>
                            <m:sSub>
                              <m:sSubPr>
                                <m:ctrlPr>
                                  <a:rPr lang="it-IT" sz="2400" i="1">
                                    <a:latin typeface="Cambria Math" panose="02040503050406030204" pitchFamily="18" charset="0"/>
                                  </a:rPr>
                                </m:ctrlPr>
                              </m:sSubPr>
                              <m:e>
                                <m:r>
                                  <a:rPr lang="it-IT" sz="2400" i="1">
                                    <a:latin typeface="Cambria Math" panose="02040503050406030204" pitchFamily="18" charset="0"/>
                                  </a:rPr>
                                  <m:t>𝑣</m:t>
                                </m:r>
                              </m:e>
                              <m:sub>
                                <m:r>
                                  <a:rPr lang="it-IT" sz="2400" i="1">
                                    <a:latin typeface="Cambria Math" panose="02040503050406030204" pitchFamily="18" charset="0"/>
                                  </a:rPr>
                                  <m:t>𝐴</m:t>
                                </m:r>
                              </m:sub>
                            </m:sSub>
                          </m:den>
                        </m:f>
                        <m:r>
                          <a:rPr lang="it-IT" sz="2400" i="1">
                            <a:latin typeface="Cambria Math" panose="02040503050406030204" pitchFamily="18" charset="0"/>
                          </a:rPr>
                          <m:t> −</m:t>
                        </m:r>
                        <m:f>
                          <m:fPr>
                            <m:ctrlPr>
                              <a:rPr lang="it-IT" sz="2400" i="1">
                                <a:latin typeface="Cambria Math" panose="02040503050406030204" pitchFamily="18" charset="0"/>
                              </a:rPr>
                            </m:ctrlPr>
                          </m:fPr>
                          <m:num>
                            <m:sSub>
                              <m:sSubPr>
                                <m:ctrlPr>
                                  <a:rPr lang="it-IT" sz="2400" i="1">
                                    <a:latin typeface="Cambria Math" panose="02040503050406030204" pitchFamily="18" charset="0"/>
                                  </a:rPr>
                                </m:ctrlPr>
                              </m:sSubPr>
                              <m:e>
                                <m:r>
                                  <a:rPr lang="it-IT" sz="2400" i="1">
                                    <a:latin typeface="Cambria Math" panose="02040503050406030204" pitchFamily="18" charset="0"/>
                                  </a:rPr>
                                  <m:t>𝑑</m:t>
                                </m:r>
                              </m:e>
                              <m:sub>
                                <m:r>
                                  <a:rPr lang="it-IT" sz="2400" i="1">
                                    <a:latin typeface="Cambria Math" panose="02040503050406030204" pitchFamily="18" charset="0"/>
                                  </a:rPr>
                                  <m:t>𝐻</m:t>
                                </m:r>
                              </m:sub>
                            </m:sSub>
                          </m:num>
                          <m:den>
                            <m:sSub>
                              <m:sSubPr>
                                <m:ctrlPr>
                                  <a:rPr lang="it-IT" sz="2400" i="1">
                                    <a:latin typeface="Cambria Math" panose="02040503050406030204" pitchFamily="18" charset="0"/>
                                  </a:rPr>
                                </m:ctrlPr>
                              </m:sSubPr>
                              <m:e>
                                <m:r>
                                  <a:rPr lang="it-IT" sz="2400" i="1">
                                    <a:latin typeface="Cambria Math" panose="02040503050406030204" pitchFamily="18" charset="0"/>
                                  </a:rPr>
                                  <m:t>𝑣</m:t>
                                </m:r>
                              </m:e>
                              <m:sub>
                                <m:r>
                                  <a:rPr lang="it-IT" sz="2400" i="1">
                                    <a:latin typeface="Cambria Math" panose="02040503050406030204" pitchFamily="18" charset="0"/>
                                  </a:rPr>
                                  <m:t>𝐻</m:t>
                                </m:r>
                              </m:sub>
                            </m:sSub>
                          </m:den>
                        </m:f>
                      </m:e>
                    </m:d>
                    <m:r>
                      <a:rPr lang="it-IT" sz="2400" b="0" i="1" smtClean="0">
                        <a:latin typeface="Cambria Math" panose="02040503050406030204" pitchFamily="18" charset="0"/>
                      </a:rPr>
                      <m:t>&lt;</m:t>
                    </m:r>
                    <m:r>
                      <a:rPr lang="it-IT" sz="2400" b="0" i="1" smtClean="0">
                        <a:latin typeface="Cambria Math" panose="02040503050406030204" pitchFamily="18" charset="0"/>
                      </a:rPr>
                      <m:t>𝜖</m:t>
                    </m:r>
                  </m:oMath>
                </a14:m>
                <a:r>
                  <a:rPr lang="it-IT" sz="2400" b="0" i="1" dirty="0">
                    <a:latin typeface="Cambria Math" panose="02040503050406030204" pitchFamily="18" charset="0"/>
                  </a:rPr>
                  <a:t>  </a:t>
                </a:r>
                <a:r>
                  <a:rPr lang="it-IT" sz="2400" b="0" i="1" dirty="0" err="1">
                    <a:latin typeface="Cambria Math" panose="02040503050406030204" pitchFamily="18" charset="0"/>
                  </a:rPr>
                  <a:t>then</a:t>
                </a:r>
                <a:r>
                  <a:rPr lang="it-IT" sz="2400" b="0" i="1" dirty="0">
                    <a:latin typeface="Cambria Math" panose="02040503050406030204" pitchFamily="18" charset="0"/>
                  </a:rPr>
                  <a:t> </a:t>
                </a:r>
                <a:r>
                  <a:rPr lang="it-IT" sz="2400" b="0" i="1" dirty="0" err="1">
                    <a:latin typeface="Cambria Math" panose="02040503050406030204" pitchFamily="18" charset="0"/>
                  </a:rPr>
                  <a:t>brake</a:t>
                </a:r>
                <a:endParaRPr lang="it-IT" sz="2400" b="0" i="1" dirty="0">
                  <a:latin typeface="Cambria Math" panose="02040503050406030204" pitchFamily="18" charset="0"/>
                </a:endParaRPr>
              </a:p>
              <a:p>
                <a:pPr>
                  <a:lnSpc>
                    <a:spcPct val="120000"/>
                  </a:lnSpc>
                  <a:buClr>
                    <a:schemeClr val="accent1"/>
                  </a:buClr>
                  <a:buSzPct val="130000"/>
                </a:pPr>
                <a:endParaRPr lang="it-IT" sz="2400" b="0" i="1" dirty="0">
                  <a:latin typeface="Cambria Math" panose="02040503050406030204" pitchFamily="18" charset="0"/>
                </a:endParaRPr>
              </a:p>
              <a:p>
                <a:pPr>
                  <a:lnSpc>
                    <a:spcPct val="120000"/>
                  </a:lnSpc>
                  <a:buClr>
                    <a:schemeClr val="accent1"/>
                  </a:buClr>
                  <a:buSzPct val="130000"/>
                </a:pPr>
                <a:r>
                  <a:rPr lang="it-IT" sz="2400" b="0" dirty="0"/>
                  <a:t>Motion: </a:t>
                </a:r>
                <a14:m>
                  <m:oMath xmlns:m="http://schemas.openxmlformats.org/officeDocument/2006/math">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𝑥</m:t>
                        </m:r>
                      </m:e>
                      <m:sub>
                        <m:r>
                          <a:rPr lang="it-IT" sz="2400" b="0" i="1" smtClean="0">
                            <a:latin typeface="Cambria Math" panose="02040503050406030204" pitchFamily="18" charset="0"/>
                          </a:rPr>
                          <m:t>𝑖</m:t>
                        </m:r>
                        <m:r>
                          <a:rPr lang="it-IT" sz="2400" b="0" i="1" smtClean="0">
                            <a:latin typeface="Cambria Math" panose="02040503050406030204" pitchFamily="18" charset="0"/>
                          </a:rPr>
                          <m:t>+1</m:t>
                        </m:r>
                      </m:sub>
                    </m:sSub>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𝑥</m:t>
                        </m:r>
                      </m:e>
                      <m:sub>
                        <m:r>
                          <a:rPr lang="it-IT" sz="2400" b="0" i="1" smtClean="0">
                            <a:latin typeface="Cambria Math" panose="02040503050406030204" pitchFamily="18" charset="0"/>
                          </a:rPr>
                          <m:t>𝑖</m:t>
                        </m:r>
                      </m:sub>
                    </m:sSub>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𝑣</m:t>
                        </m:r>
                      </m:e>
                      <m:sub>
                        <m:r>
                          <a:rPr lang="it-IT" sz="2400" b="0" i="1" smtClean="0">
                            <a:latin typeface="Cambria Math" panose="02040503050406030204" pitchFamily="18" charset="0"/>
                          </a:rPr>
                          <m:t>𝑖</m:t>
                        </m:r>
                      </m:sub>
                    </m:sSub>
                  </m:oMath>
                </a14:m>
                <a:endParaRPr lang="it-IT" sz="2400" b="0" i="1" dirty="0">
                  <a:latin typeface="Cambria Math" panose="02040503050406030204" pitchFamily="18" charset="0"/>
                </a:endParaRPr>
              </a:p>
              <a:p>
                <a:pPr marL="0" indent="0">
                  <a:buClr>
                    <a:schemeClr val="accent1"/>
                  </a:buClr>
                  <a:buSzPct val="130000"/>
                  <a:buNone/>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m:t>
                      </m:r>
                    </m:oMath>
                  </m:oMathPara>
                </a14:m>
                <a:endParaRPr lang="fr-CH" sz="2400" dirty="0"/>
              </a:p>
              <a:p>
                <a:endParaRPr lang="fr-CH" sz="2400" dirty="0"/>
              </a:p>
              <a:p>
                <a:endParaRPr lang="fr-CH" sz="2400" dirty="0"/>
              </a:p>
              <a:p>
                <a:endParaRPr lang="fr-CH" sz="2400" dirty="0"/>
              </a:p>
              <a:p>
                <a:endParaRPr lang="fr-CH" sz="2400" dirty="0"/>
              </a:p>
              <a:p>
                <a:endParaRPr lang="fr-CH" sz="2400" dirty="0"/>
              </a:p>
              <a:p>
                <a:endParaRPr lang="fr-CH" sz="2400" dirty="0"/>
              </a:p>
              <a:p>
                <a:endParaRPr lang="fr-CH" sz="2400" dirty="0"/>
              </a:p>
            </p:txBody>
          </p:sp>
        </mc:Choice>
        <mc:Fallback xmlns="">
          <p:sp>
            <p:nvSpPr>
              <p:cNvPr id="11" name="Espace réservé du contenu 2">
                <a:extLst>
                  <a:ext uri="{FF2B5EF4-FFF2-40B4-BE49-F238E27FC236}">
                    <a16:creationId xmlns:a16="http://schemas.microsoft.com/office/drawing/2014/main" id="{0F1EF88D-D02A-4A65-A61E-60D426CF693E}"/>
                  </a:ext>
                </a:extLst>
              </p:cNvPr>
              <p:cNvSpPr>
                <a:spLocks noGrp="1" noRot="1" noChangeAspect="1" noMove="1" noResize="1" noEditPoints="1" noAdjustHandles="1" noChangeArrowheads="1" noChangeShapeType="1" noTextEdit="1"/>
              </p:cNvSpPr>
              <p:nvPr>
                <p:ph idx="1"/>
              </p:nvPr>
            </p:nvSpPr>
            <p:spPr>
              <a:xfrm>
                <a:off x="1543050" y="2699684"/>
                <a:ext cx="9105900" cy="3501092"/>
              </a:xfrm>
              <a:blipFill>
                <a:blip r:embed="rId2"/>
                <a:stretch>
                  <a:fillRect l="-1473" t="-2787"/>
                </a:stretch>
              </a:blipFill>
            </p:spPr>
            <p:txBody>
              <a:bodyPr/>
              <a:lstStyle/>
              <a:p>
                <a:r>
                  <a:rPr lang="en-GB">
                    <a:noFill/>
                  </a:rPr>
                  <a:t> </a:t>
                </a:r>
              </a:p>
            </p:txBody>
          </p:sp>
        </mc:Fallback>
      </mc:AlternateContent>
      <p:sp>
        <p:nvSpPr>
          <p:cNvPr id="3" name="CasellaDiTesto 2">
            <a:extLst>
              <a:ext uri="{FF2B5EF4-FFF2-40B4-BE49-F238E27FC236}">
                <a16:creationId xmlns:a16="http://schemas.microsoft.com/office/drawing/2014/main" id="{1E671188-375D-4246-B411-34041AD6F972}"/>
              </a:ext>
            </a:extLst>
          </p:cNvPr>
          <p:cNvSpPr txBox="1"/>
          <p:nvPr/>
        </p:nvSpPr>
        <p:spPr>
          <a:xfrm>
            <a:off x="1447799" y="1690688"/>
            <a:ext cx="2390776" cy="523220"/>
          </a:xfrm>
          <a:prstGeom prst="rect">
            <a:avLst/>
          </a:prstGeom>
          <a:noFill/>
        </p:spPr>
        <p:txBody>
          <a:bodyPr wrap="square" rtlCol="0">
            <a:spAutoFit/>
          </a:bodyPr>
          <a:lstStyle/>
          <a:p>
            <a:r>
              <a:rPr lang="it-IT" sz="2800" dirty="0" err="1"/>
              <a:t>Vehicle</a:t>
            </a:r>
            <a:r>
              <a:rPr lang="it-IT" sz="2800" dirty="0"/>
              <a:t> A</a:t>
            </a:r>
            <a:endParaRPr lang="en-GB" sz="2800" dirty="0"/>
          </a:p>
        </p:txBody>
      </p:sp>
    </p:spTree>
    <p:extLst>
      <p:ext uri="{BB962C8B-B14F-4D97-AF65-F5344CB8AC3E}">
        <p14:creationId xmlns:p14="http://schemas.microsoft.com/office/powerpoint/2010/main" val="3397993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err="1">
                <a:solidFill>
                  <a:schemeClr val="accent1"/>
                </a:solidFill>
              </a:rPr>
              <a:t>Roundabout</a:t>
            </a:r>
            <a:r>
              <a:rPr lang="fr-CH" dirty="0">
                <a:solidFill>
                  <a:schemeClr val="accent1"/>
                </a:solidFill>
              </a:rPr>
              <a:t> Insertion </a:t>
            </a:r>
            <a:r>
              <a:rPr lang="fr-CH" dirty="0" err="1">
                <a:solidFill>
                  <a:schemeClr val="accent1"/>
                </a:solidFill>
              </a:rPr>
              <a:t>Analysis</a:t>
            </a:r>
            <a:endParaRPr lang="fr-CH" dirty="0">
              <a:solidFill>
                <a:schemeClr val="accent1"/>
              </a:solidFill>
            </a:endParaRPr>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11</a:t>
            </a:fld>
            <a:endParaRPr lang="fr-CH"/>
          </a:p>
        </p:txBody>
      </p:sp>
      <p:pic>
        <p:nvPicPr>
          <p:cNvPr id="8" name="Immagine 7">
            <a:extLst>
              <a:ext uri="{FF2B5EF4-FFF2-40B4-BE49-F238E27FC236}">
                <a16:creationId xmlns:a16="http://schemas.microsoft.com/office/drawing/2014/main" id="{DC4DAE0E-8A92-4013-A7D7-59225AF74429}"/>
              </a:ext>
            </a:extLst>
          </p:cNvPr>
          <p:cNvPicPr>
            <a:picLocks noChangeAspect="1"/>
          </p:cNvPicPr>
          <p:nvPr/>
        </p:nvPicPr>
        <p:blipFill rotWithShape="1">
          <a:blip r:embed="rId2">
            <a:extLst>
              <a:ext uri="{28A0092B-C50C-407E-A947-70E740481C1C}">
                <a14:useLocalDpi xmlns:a14="http://schemas.microsoft.com/office/drawing/2010/main" val="0"/>
              </a:ext>
            </a:extLst>
          </a:blip>
          <a:srcRect t="15607" b="8178"/>
          <a:stretch/>
        </p:blipFill>
        <p:spPr>
          <a:xfrm>
            <a:off x="7480663" y="2351181"/>
            <a:ext cx="3083346" cy="3079312"/>
          </a:xfrm>
          <a:prstGeom prst="rect">
            <a:avLst/>
          </a:prstGeom>
        </p:spPr>
      </p:pic>
      <p:sp>
        <p:nvSpPr>
          <p:cNvPr id="9" name="Espace réservé du contenu 2">
            <a:extLst>
              <a:ext uri="{FF2B5EF4-FFF2-40B4-BE49-F238E27FC236}">
                <a16:creationId xmlns:a16="http://schemas.microsoft.com/office/drawing/2014/main" id="{B3DB8A8F-72DC-45C4-8515-5A91835A199C}"/>
              </a:ext>
            </a:extLst>
          </p:cNvPr>
          <p:cNvSpPr>
            <a:spLocks noGrp="1"/>
          </p:cNvSpPr>
          <p:nvPr>
            <p:ph idx="1"/>
          </p:nvPr>
        </p:nvSpPr>
        <p:spPr>
          <a:xfrm>
            <a:off x="1531880" y="2879713"/>
            <a:ext cx="4564120" cy="2964727"/>
          </a:xfrm>
        </p:spPr>
        <p:txBody>
          <a:bodyPr>
            <a:normAutofit/>
          </a:bodyPr>
          <a:lstStyle/>
          <a:p>
            <a:pPr>
              <a:buClr>
                <a:schemeClr val="accent1"/>
              </a:buClr>
              <a:buSzPct val="130000"/>
            </a:pPr>
            <a:r>
              <a:rPr lang="fr-CH" dirty="0"/>
              <a:t>Not </a:t>
            </a:r>
            <a:r>
              <a:rPr lang="fr-CH" dirty="0" err="1"/>
              <a:t>suited</a:t>
            </a:r>
            <a:r>
              <a:rPr lang="fr-CH" dirty="0"/>
              <a:t> for a </a:t>
            </a:r>
            <a:r>
              <a:rPr lang="fr-CH" dirty="0" err="1"/>
              <a:t>probabilistic</a:t>
            </a:r>
            <a:r>
              <a:rPr lang="fr-CH" dirty="0"/>
              <a:t> model checker</a:t>
            </a:r>
          </a:p>
          <a:p>
            <a:pPr>
              <a:buClr>
                <a:schemeClr val="accent1"/>
              </a:buClr>
              <a:buSzPct val="130000"/>
            </a:pPr>
            <a:endParaRPr lang="fr-CH" dirty="0"/>
          </a:p>
          <a:p>
            <a:pPr>
              <a:buClr>
                <a:schemeClr val="accent1"/>
              </a:buClr>
              <a:buSzPct val="130000"/>
            </a:pPr>
            <a:r>
              <a:rPr lang="fr-CH" dirty="0" err="1"/>
              <a:t>Arificial</a:t>
            </a:r>
            <a:r>
              <a:rPr lang="fr-CH" dirty="0"/>
              <a:t> </a:t>
            </a:r>
            <a:r>
              <a:rPr lang="fr-CH" dirty="0" err="1"/>
              <a:t>parameters</a:t>
            </a:r>
            <a:endParaRPr lang="fr-CH" dirty="0"/>
          </a:p>
          <a:p>
            <a:pPr>
              <a:buClr>
                <a:schemeClr val="accent1"/>
              </a:buClr>
              <a:buSzPct val="130000"/>
            </a:pPr>
            <a:endParaRPr lang="fr-CH" dirty="0"/>
          </a:p>
          <a:p>
            <a:pPr>
              <a:buClr>
                <a:schemeClr val="accent1"/>
              </a:buClr>
              <a:buSzPct val="130000"/>
            </a:pPr>
            <a:r>
              <a:rPr lang="fr-CH" dirty="0" err="1"/>
              <a:t>Modelling</a:t>
            </a:r>
            <a:r>
              <a:rPr lang="fr-CH" dirty="0"/>
              <a:t> </a:t>
            </a:r>
            <a:r>
              <a:rPr lang="fr-CH" dirty="0" err="1"/>
              <a:t>problem</a:t>
            </a:r>
            <a:endParaRPr lang="fr-CH" dirty="0"/>
          </a:p>
          <a:p>
            <a:endParaRPr lang="fr-CH" sz="3200" dirty="0"/>
          </a:p>
          <a:p>
            <a:endParaRPr lang="fr-CH" sz="3200" dirty="0"/>
          </a:p>
          <a:p>
            <a:endParaRPr lang="fr-CH" sz="3200" dirty="0"/>
          </a:p>
          <a:p>
            <a:endParaRPr lang="fr-CH" sz="3200" dirty="0"/>
          </a:p>
          <a:p>
            <a:endParaRPr lang="fr-CH" sz="3200" dirty="0"/>
          </a:p>
          <a:p>
            <a:endParaRPr lang="fr-CH" sz="3200" dirty="0"/>
          </a:p>
          <a:p>
            <a:endParaRPr lang="fr-CH" sz="3200" dirty="0"/>
          </a:p>
        </p:txBody>
      </p:sp>
      <p:sp>
        <p:nvSpPr>
          <p:cNvPr id="6" name="CasellaDiTesto 11">
            <a:extLst>
              <a:ext uri="{FF2B5EF4-FFF2-40B4-BE49-F238E27FC236}">
                <a16:creationId xmlns:a16="http://schemas.microsoft.com/office/drawing/2014/main" id="{9AF5FD9F-2401-4955-8937-2F686A7B9724}"/>
              </a:ext>
            </a:extLst>
          </p:cNvPr>
          <p:cNvSpPr txBox="1"/>
          <p:nvPr/>
        </p:nvSpPr>
        <p:spPr>
          <a:xfrm>
            <a:off x="1531880" y="1849593"/>
            <a:ext cx="3774618" cy="646331"/>
          </a:xfrm>
          <a:prstGeom prst="rect">
            <a:avLst/>
          </a:prstGeom>
          <a:noFill/>
        </p:spPr>
        <p:txBody>
          <a:bodyPr wrap="square" rtlCol="0">
            <a:spAutoFit/>
          </a:bodyPr>
          <a:lstStyle/>
          <a:p>
            <a:r>
              <a:rPr lang="it-IT" sz="3600" dirty="0" err="1">
                <a:solidFill>
                  <a:schemeClr val="accent1"/>
                </a:solidFill>
                <a:latin typeface="+mj-lt"/>
                <a:ea typeface="+mj-ea"/>
                <a:cs typeface="+mj-cs"/>
              </a:rPr>
              <a:t>Problems</a:t>
            </a:r>
            <a:endParaRPr lang="en-GB" sz="3600" dirty="0">
              <a:solidFill>
                <a:schemeClr val="accent1"/>
              </a:solidFill>
              <a:latin typeface="+mj-lt"/>
              <a:ea typeface="+mj-ea"/>
              <a:cs typeface="+mj-cs"/>
            </a:endParaRPr>
          </a:p>
        </p:txBody>
      </p:sp>
    </p:spTree>
    <p:extLst>
      <p:ext uri="{BB962C8B-B14F-4D97-AF65-F5344CB8AC3E}">
        <p14:creationId xmlns:p14="http://schemas.microsoft.com/office/powerpoint/2010/main" val="2609938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a:solidFill>
                  <a:schemeClr val="accent1"/>
                </a:solidFill>
              </a:rPr>
              <a:t>Road </a:t>
            </a:r>
            <a:r>
              <a:rPr lang="fr-CH" dirty="0" err="1">
                <a:solidFill>
                  <a:schemeClr val="accent1"/>
                </a:solidFill>
              </a:rPr>
              <a:t>topology</a:t>
            </a:r>
            <a:endParaRPr lang="fr-CH" dirty="0">
              <a:solidFill>
                <a:schemeClr val="accent1"/>
              </a:solidFill>
            </a:endParaRPr>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12</a:t>
            </a:fld>
            <a:endParaRPr lang="fr-CH"/>
          </a:p>
        </p:txBody>
      </p:sp>
      <p:sp>
        <p:nvSpPr>
          <p:cNvPr id="9" name="Espace réservé du contenu 2">
            <a:extLst>
              <a:ext uri="{FF2B5EF4-FFF2-40B4-BE49-F238E27FC236}">
                <a16:creationId xmlns:a16="http://schemas.microsoft.com/office/drawing/2014/main" id="{B3DB8A8F-72DC-45C4-8515-5A91835A199C}"/>
              </a:ext>
            </a:extLst>
          </p:cNvPr>
          <p:cNvSpPr>
            <a:spLocks noGrp="1"/>
          </p:cNvSpPr>
          <p:nvPr>
            <p:ph idx="1"/>
          </p:nvPr>
        </p:nvSpPr>
        <p:spPr>
          <a:xfrm>
            <a:off x="1531880" y="2651220"/>
            <a:ext cx="4564120" cy="2964727"/>
          </a:xfrm>
        </p:spPr>
        <p:txBody>
          <a:bodyPr>
            <a:normAutofit/>
          </a:bodyPr>
          <a:lstStyle/>
          <a:p>
            <a:pPr>
              <a:buClr>
                <a:schemeClr val="accent1"/>
              </a:buClr>
              <a:buSzPct val="130000"/>
            </a:pPr>
            <a:r>
              <a:rPr lang="fr-CH" sz="2400" dirty="0" err="1"/>
              <a:t>Analyze</a:t>
            </a:r>
            <a:r>
              <a:rPr lang="fr-CH" sz="2400" dirty="0"/>
              <a:t> </a:t>
            </a:r>
            <a:r>
              <a:rPr lang="fr-CH" sz="2400" dirty="0" err="1"/>
              <a:t>vehicular</a:t>
            </a:r>
            <a:r>
              <a:rPr lang="fr-CH" sz="2400" dirty="0"/>
              <a:t> </a:t>
            </a:r>
            <a:r>
              <a:rPr lang="fr-CH" sz="2400" dirty="0" err="1"/>
              <a:t>traffic</a:t>
            </a:r>
            <a:endParaRPr lang="fr-CH" sz="2400" dirty="0"/>
          </a:p>
          <a:p>
            <a:pPr>
              <a:buClr>
                <a:schemeClr val="accent1"/>
              </a:buClr>
              <a:buSzPct val="130000"/>
            </a:pPr>
            <a:endParaRPr lang="fr-CH" sz="2400" dirty="0"/>
          </a:p>
          <a:p>
            <a:pPr>
              <a:buClr>
                <a:schemeClr val="accent1"/>
              </a:buClr>
              <a:buSzPct val="130000"/>
            </a:pPr>
            <a:r>
              <a:rPr lang="fr-CH" sz="2400" dirty="0" err="1"/>
              <a:t>Overloaded</a:t>
            </a:r>
            <a:r>
              <a:rPr lang="fr-CH" sz="2400" dirty="0"/>
              <a:t> road</a:t>
            </a:r>
          </a:p>
          <a:p>
            <a:pPr>
              <a:buClr>
                <a:schemeClr val="accent1"/>
              </a:buClr>
              <a:buSzPct val="130000"/>
            </a:pPr>
            <a:endParaRPr lang="fr-CH" sz="2400" dirty="0"/>
          </a:p>
          <a:p>
            <a:pPr>
              <a:buClr>
                <a:schemeClr val="accent1"/>
              </a:buClr>
              <a:buSzPct val="130000"/>
            </a:pPr>
            <a:r>
              <a:rPr lang="fr-CH" sz="2400" dirty="0" err="1"/>
              <a:t>Find</a:t>
            </a:r>
            <a:r>
              <a:rPr lang="fr-CH" sz="2400" dirty="0"/>
              <a:t> solution to </a:t>
            </a:r>
            <a:r>
              <a:rPr lang="fr-CH" sz="2400" dirty="0" err="1"/>
              <a:t>improve</a:t>
            </a:r>
            <a:r>
              <a:rPr lang="fr-CH" sz="2400" dirty="0"/>
              <a:t> </a:t>
            </a:r>
            <a:r>
              <a:rPr lang="fr-CH" sz="2400" dirty="0" err="1"/>
              <a:t>traffic</a:t>
            </a:r>
            <a:r>
              <a:rPr lang="fr-CH" sz="2400" dirty="0"/>
              <a:t> flow</a:t>
            </a:r>
          </a:p>
          <a:p>
            <a:endParaRPr lang="fr-CH" sz="3200" dirty="0"/>
          </a:p>
          <a:p>
            <a:endParaRPr lang="fr-CH" sz="3200" dirty="0"/>
          </a:p>
          <a:p>
            <a:endParaRPr lang="fr-CH" sz="3200" dirty="0"/>
          </a:p>
          <a:p>
            <a:endParaRPr lang="fr-CH" sz="3200" dirty="0"/>
          </a:p>
          <a:p>
            <a:endParaRPr lang="fr-CH" sz="3200" dirty="0"/>
          </a:p>
          <a:p>
            <a:endParaRPr lang="fr-CH" sz="3200" dirty="0"/>
          </a:p>
          <a:p>
            <a:endParaRPr lang="fr-CH" sz="3200" dirty="0"/>
          </a:p>
        </p:txBody>
      </p:sp>
      <p:sp>
        <p:nvSpPr>
          <p:cNvPr id="6" name="CasellaDiTesto 11">
            <a:extLst>
              <a:ext uri="{FF2B5EF4-FFF2-40B4-BE49-F238E27FC236}">
                <a16:creationId xmlns:a16="http://schemas.microsoft.com/office/drawing/2014/main" id="{9AF5FD9F-2401-4955-8937-2F686A7B9724}"/>
              </a:ext>
            </a:extLst>
          </p:cNvPr>
          <p:cNvSpPr txBox="1"/>
          <p:nvPr/>
        </p:nvSpPr>
        <p:spPr>
          <a:xfrm>
            <a:off x="1531880" y="1613373"/>
            <a:ext cx="3774618" cy="646331"/>
          </a:xfrm>
          <a:prstGeom prst="rect">
            <a:avLst/>
          </a:prstGeom>
          <a:noFill/>
        </p:spPr>
        <p:txBody>
          <a:bodyPr wrap="square" rtlCol="0">
            <a:spAutoFit/>
          </a:bodyPr>
          <a:lstStyle/>
          <a:p>
            <a:r>
              <a:rPr lang="it-IT" sz="3600" dirty="0">
                <a:solidFill>
                  <a:schemeClr val="accent1"/>
                </a:solidFill>
                <a:latin typeface="+mj-lt"/>
                <a:ea typeface="+mj-ea"/>
                <a:cs typeface="+mj-cs"/>
              </a:rPr>
              <a:t>Goal</a:t>
            </a:r>
            <a:endParaRPr lang="en-GB" sz="3600" dirty="0">
              <a:solidFill>
                <a:schemeClr val="accent1"/>
              </a:solidFill>
              <a:latin typeface="+mj-lt"/>
              <a:ea typeface="+mj-ea"/>
              <a:cs typeface="+mj-cs"/>
            </a:endParaRPr>
          </a:p>
        </p:txBody>
      </p:sp>
      <p:pic>
        <p:nvPicPr>
          <p:cNvPr id="1026" name="Picture 2">
            <a:extLst>
              <a:ext uri="{FF2B5EF4-FFF2-40B4-BE49-F238E27FC236}">
                <a16:creationId xmlns:a16="http://schemas.microsoft.com/office/drawing/2014/main" id="{4088C790-5EBA-4DC7-86EB-22A75A17DE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430937" y="2183576"/>
            <a:ext cx="3240000" cy="321836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5C2E30B-857E-4AFC-9330-2EC465CCCAD3}"/>
              </a:ext>
            </a:extLst>
          </p:cNvPr>
          <p:cNvSpPr/>
          <p:nvPr/>
        </p:nvSpPr>
        <p:spPr>
          <a:xfrm>
            <a:off x="10210800" y="4091940"/>
            <a:ext cx="259080" cy="5562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3299472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a:solidFill>
                  <a:schemeClr val="accent1"/>
                </a:solidFill>
              </a:rPr>
              <a:t>Road </a:t>
            </a:r>
            <a:r>
              <a:rPr lang="fr-CH" dirty="0" err="1">
                <a:solidFill>
                  <a:schemeClr val="accent1"/>
                </a:solidFill>
              </a:rPr>
              <a:t>topology</a:t>
            </a:r>
            <a:endParaRPr lang="fr-CH" dirty="0">
              <a:solidFill>
                <a:schemeClr val="accent1"/>
              </a:solidFill>
            </a:endParaRPr>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13</a:t>
            </a:fld>
            <a:endParaRPr lang="fr-CH"/>
          </a:p>
        </p:txBody>
      </p:sp>
      <p:sp>
        <p:nvSpPr>
          <p:cNvPr id="9" name="Espace réservé du contenu 2">
            <a:extLst>
              <a:ext uri="{FF2B5EF4-FFF2-40B4-BE49-F238E27FC236}">
                <a16:creationId xmlns:a16="http://schemas.microsoft.com/office/drawing/2014/main" id="{B3DB8A8F-72DC-45C4-8515-5A91835A199C}"/>
              </a:ext>
            </a:extLst>
          </p:cNvPr>
          <p:cNvSpPr>
            <a:spLocks noGrp="1"/>
          </p:cNvSpPr>
          <p:nvPr>
            <p:ph idx="1"/>
          </p:nvPr>
        </p:nvSpPr>
        <p:spPr>
          <a:xfrm>
            <a:off x="1531880" y="2407380"/>
            <a:ext cx="4564120" cy="4336320"/>
          </a:xfrm>
        </p:spPr>
        <p:txBody>
          <a:bodyPr>
            <a:normAutofit/>
          </a:bodyPr>
          <a:lstStyle/>
          <a:p>
            <a:pPr>
              <a:lnSpc>
                <a:spcPct val="70000"/>
              </a:lnSpc>
              <a:buClr>
                <a:schemeClr val="accent1"/>
              </a:buClr>
              <a:buSzPct val="130000"/>
            </a:pPr>
            <a:r>
              <a:rPr lang="fr-CH" sz="2400" dirty="0"/>
              <a:t>Portion of a roadmap</a:t>
            </a:r>
          </a:p>
          <a:p>
            <a:pPr>
              <a:lnSpc>
                <a:spcPct val="70000"/>
              </a:lnSpc>
              <a:buClr>
                <a:schemeClr val="accent1"/>
              </a:buClr>
              <a:buSzPct val="130000"/>
            </a:pPr>
            <a:endParaRPr lang="fr-CH" sz="2400" dirty="0"/>
          </a:p>
          <a:p>
            <a:pPr>
              <a:lnSpc>
                <a:spcPct val="70000"/>
              </a:lnSpc>
              <a:buClr>
                <a:schemeClr val="accent1"/>
              </a:buClr>
              <a:buSzPct val="130000"/>
            </a:pPr>
            <a:r>
              <a:rPr lang="fr-CH" sz="2400" dirty="0"/>
              <a:t>Initial configuration </a:t>
            </a:r>
            <a:r>
              <a:rPr lang="fr-CH" sz="2400" dirty="0" err="1"/>
              <a:t>predetermined</a:t>
            </a:r>
            <a:endParaRPr lang="fr-CH" sz="2400" dirty="0"/>
          </a:p>
          <a:p>
            <a:pPr>
              <a:lnSpc>
                <a:spcPct val="70000"/>
              </a:lnSpc>
              <a:buClr>
                <a:schemeClr val="accent1"/>
              </a:buClr>
              <a:buSzPct val="130000"/>
            </a:pPr>
            <a:endParaRPr lang="fr-CH" sz="2400" dirty="0"/>
          </a:p>
          <a:p>
            <a:pPr>
              <a:lnSpc>
                <a:spcPct val="70000"/>
              </a:lnSpc>
              <a:buClr>
                <a:schemeClr val="accent1"/>
              </a:buClr>
              <a:buSzPct val="130000"/>
            </a:pPr>
            <a:r>
              <a:rPr lang="fr-CH" sz="2400" dirty="0"/>
              <a:t>Road </a:t>
            </a:r>
            <a:r>
              <a:rPr lang="fr-CH" sz="2400" dirty="0" err="1"/>
              <a:t>divided</a:t>
            </a:r>
            <a:r>
              <a:rPr lang="fr-CH" sz="2400" dirty="0"/>
              <a:t> in segments  </a:t>
            </a:r>
            <a:r>
              <a:rPr lang="fr-CH" sz="2400" dirty="0" err="1"/>
              <a:t>with</a:t>
            </a:r>
            <a:r>
              <a:rPr lang="fr-CH" sz="2400" dirty="0"/>
              <a:t> </a:t>
            </a:r>
            <a:r>
              <a:rPr lang="fr-CH" sz="2400" dirty="0" err="1"/>
              <a:t>different</a:t>
            </a:r>
            <a:r>
              <a:rPr lang="fr-CH" sz="2400" dirty="0"/>
              <a:t> </a:t>
            </a:r>
            <a:r>
              <a:rPr lang="fr-CH" sz="2400" dirty="0" err="1"/>
              <a:t>travel</a:t>
            </a:r>
            <a:r>
              <a:rPr lang="fr-CH" sz="2400" dirty="0"/>
              <a:t> time</a:t>
            </a:r>
          </a:p>
          <a:p>
            <a:pPr>
              <a:lnSpc>
                <a:spcPct val="70000"/>
              </a:lnSpc>
              <a:buClr>
                <a:schemeClr val="accent1"/>
              </a:buClr>
              <a:buSzPct val="130000"/>
            </a:pPr>
            <a:endParaRPr lang="fr-CH" sz="2400" dirty="0"/>
          </a:p>
          <a:p>
            <a:pPr>
              <a:lnSpc>
                <a:spcPct val="70000"/>
              </a:lnSpc>
              <a:buClr>
                <a:schemeClr val="accent1"/>
              </a:buClr>
              <a:buSzPct val="130000"/>
            </a:pPr>
            <a:r>
              <a:rPr lang="fr-CH" sz="2400" dirty="0" err="1"/>
              <a:t>Same</a:t>
            </a:r>
            <a:r>
              <a:rPr lang="fr-CH" sz="2400" dirty="0"/>
              <a:t> </a:t>
            </a:r>
            <a:r>
              <a:rPr lang="fr-CH" sz="2400" dirty="0" err="1"/>
              <a:t>probability</a:t>
            </a:r>
            <a:endParaRPr lang="fr-CH" sz="2400" dirty="0"/>
          </a:p>
          <a:p>
            <a:pPr>
              <a:buClr>
                <a:schemeClr val="accent1"/>
              </a:buClr>
              <a:buSzPct val="130000"/>
            </a:pPr>
            <a:endParaRPr lang="fr-CH" dirty="0"/>
          </a:p>
          <a:p>
            <a:endParaRPr lang="fr-CH" sz="3200" dirty="0"/>
          </a:p>
          <a:p>
            <a:endParaRPr lang="fr-CH" sz="3200" dirty="0"/>
          </a:p>
          <a:p>
            <a:endParaRPr lang="fr-CH" sz="3200" dirty="0"/>
          </a:p>
          <a:p>
            <a:endParaRPr lang="fr-CH" sz="3200" dirty="0"/>
          </a:p>
          <a:p>
            <a:endParaRPr lang="fr-CH" sz="3200" dirty="0"/>
          </a:p>
          <a:p>
            <a:endParaRPr lang="fr-CH" sz="3200" dirty="0"/>
          </a:p>
          <a:p>
            <a:endParaRPr lang="fr-CH" sz="3200" dirty="0"/>
          </a:p>
        </p:txBody>
      </p:sp>
      <p:sp>
        <p:nvSpPr>
          <p:cNvPr id="6" name="CasellaDiTesto 11">
            <a:extLst>
              <a:ext uri="{FF2B5EF4-FFF2-40B4-BE49-F238E27FC236}">
                <a16:creationId xmlns:a16="http://schemas.microsoft.com/office/drawing/2014/main" id="{9AF5FD9F-2401-4955-8937-2F686A7B9724}"/>
              </a:ext>
            </a:extLst>
          </p:cNvPr>
          <p:cNvSpPr txBox="1"/>
          <p:nvPr/>
        </p:nvSpPr>
        <p:spPr>
          <a:xfrm>
            <a:off x="1531880" y="1605753"/>
            <a:ext cx="3774618" cy="646331"/>
          </a:xfrm>
          <a:prstGeom prst="rect">
            <a:avLst/>
          </a:prstGeom>
          <a:noFill/>
        </p:spPr>
        <p:txBody>
          <a:bodyPr wrap="square" rtlCol="0">
            <a:spAutoFit/>
          </a:bodyPr>
          <a:lstStyle/>
          <a:p>
            <a:r>
              <a:rPr lang="it-IT" sz="3600" dirty="0">
                <a:solidFill>
                  <a:schemeClr val="accent1"/>
                </a:solidFill>
                <a:latin typeface="+mj-lt"/>
                <a:ea typeface="+mj-ea"/>
                <a:cs typeface="+mj-cs"/>
              </a:rPr>
              <a:t>Model</a:t>
            </a:r>
            <a:endParaRPr lang="en-GB" sz="3600" dirty="0">
              <a:solidFill>
                <a:schemeClr val="accent1"/>
              </a:solidFill>
              <a:latin typeface="+mj-lt"/>
              <a:ea typeface="+mj-ea"/>
              <a:cs typeface="+mj-cs"/>
            </a:endParaRPr>
          </a:p>
        </p:txBody>
      </p:sp>
      <p:pic>
        <p:nvPicPr>
          <p:cNvPr id="2050" name="Picture 2">
            <a:extLst>
              <a:ext uri="{FF2B5EF4-FFF2-40B4-BE49-F238E27FC236}">
                <a16:creationId xmlns:a16="http://schemas.microsoft.com/office/drawing/2014/main" id="{1D92FEA3-F64C-4524-AE65-842EC2A571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430400" y="2022758"/>
            <a:ext cx="3401358" cy="337864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ABF353D-60CF-450E-92FE-EF8539F931B1}"/>
              </a:ext>
            </a:extLst>
          </p:cNvPr>
          <p:cNvSpPr/>
          <p:nvPr/>
        </p:nvSpPr>
        <p:spPr>
          <a:xfrm>
            <a:off x="10332720" y="4038600"/>
            <a:ext cx="327400" cy="632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5985288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a:solidFill>
                  <a:schemeClr val="accent1"/>
                </a:solidFill>
              </a:rPr>
              <a:t>Markov Model</a:t>
            </a:r>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14</a:t>
            </a:fld>
            <a:endParaRPr lang="fr-CH"/>
          </a:p>
        </p:txBody>
      </p:sp>
      <p:sp>
        <p:nvSpPr>
          <p:cNvPr id="3" name="Rectangle 2">
            <a:extLst>
              <a:ext uri="{FF2B5EF4-FFF2-40B4-BE49-F238E27FC236}">
                <a16:creationId xmlns:a16="http://schemas.microsoft.com/office/drawing/2014/main" id="{9ABF353D-60CF-450E-92FE-EF8539F931B1}"/>
              </a:ext>
            </a:extLst>
          </p:cNvPr>
          <p:cNvSpPr/>
          <p:nvPr/>
        </p:nvSpPr>
        <p:spPr>
          <a:xfrm>
            <a:off x="10332720" y="4038600"/>
            <a:ext cx="327400" cy="632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8" name="Picture 2">
            <a:extLst>
              <a:ext uri="{FF2B5EF4-FFF2-40B4-BE49-F238E27FC236}">
                <a16:creationId xmlns:a16="http://schemas.microsoft.com/office/drawing/2014/main" id="{4EB153B6-6916-48C0-80E3-B56A85C50E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6698" y="4569112"/>
            <a:ext cx="3063346" cy="151291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6358569-3585-46CA-A651-EEF37283F8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8274" y="1690688"/>
            <a:ext cx="3619764" cy="271482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254873B1-EC5D-4177-93E6-0AF7F40BE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6966056" y="2189153"/>
            <a:ext cx="3087677" cy="3067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226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a:solidFill>
                  <a:schemeClr val="accent1"/>
                </a:solidFill>
              </a:rPr>
              <a:t>Petri Net</a:t>
            </a:r>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15</a:t>
            </a:fld>
            <a:endParaRPr lang="fr-CH"/>
          </a:p>
        </p:txBody>
      </p:sp>
      <p:pic>
        <p:nvPicPr>
          <p:cNvPr id="3074" name="Picture 2">
            <a:extLst>
              <a:ext uri="{FF2B5EF4-FFF2-40B4-BE49-F238E27FC236}">
                <a16:creationId xmlns:a16="http://schemas.microsoft.com/office/drawing/2014/main" id="{D173FACA-DA34-4D65-9B25-29FB6DD664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656"/>
          <a:stretch/>
        </p:blipFill>
        <p:spPr bwMode="auto">
          <a:xfrm rot="5400000">
            <a:off x="6685464" y="2713960"/>
            <a:ext cx="3850270" cy="180372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BC11DDB5-DE4E-4879-9ECD-8B8AB6DB06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1880" y="1824587"/>
            <a:ext cx="3838769" cy="3582472"/>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526AFCFA-6982-49F1-8AE1-160F694B701F}"/>
              </a:ext>
            </a:extLst>
          </p:cNvPr>
          <p:cNvSpPr txBox="1"/>
          <p:nvPr/>
        </p:nvSpPr>
        <p:spPr>
          <a:xfrm>
            <a:off x="9476821" y="4814133"/>
            <a:ext cx="632460" cy="307777"/>
          </a:xfrm>
          <a:prstGeom prst="rect">
            <a:avLst/>
          </a:prstGeom>
          <a:noFill/>
        </p:spPr>
        <p:txBody>
          <a:bodyPr wrap="square" rtlCol="0">
            <a:spAutoFit/>
          </a:bodyPr>
          <a:lstStyle/>
          <a:p>
            <a:r>
              <a:rPr lang="fr-CH" sz="1400" dirty="0"/>
              <a:t>1/3</a:t>
            </a:r>
          </a:p>
        </p:txBody>
      </p:sp>
      <p:sp>
        <p:nvSpPr>
          <p:cNvPr id="15" name="ZoneTexte 14">
            <a:extLst>
              <a:ext uri="{FF2B5EF4-FFF2-40B4-BE49-F238E27FC236}">
                <a16:creationId xmlns:a16="http://schemas.microsoft.com/office/drawing/2014/main" id="{4A29FB37-EB93-44F7-B4EA-D566D456FCA9}"/>
              </a:ext>
            </a:extLst>
          </p:cNvPr>
          <p:cNvSpPr txBox="1"/>
          <p:nvPr/>
        </p:nvSpPr>
        <p:spPr>
          <a:xfrm>
            <a:off x="9476821" y="3455803"/>
            <a:ext cx="632460" cy="307777"/>
          </a:xfrm>
          <a:prstGeom prst="rect">
            <a:avLst/>
          </a:prstGeom>
          <a:noFill/>
        </p:spPr>
        <p:txBody>
          <a:bodyPr wrap="square" rtlCol="0">
            <a:spAutoFit/>
          </a:bodyPr>
          <a:lstStyle/>
          <a:p>
            <a:r>
              <a:rPr lang="fr-CH" sz="1400" dirty="0"/>
              <a:t>1/3</a:t>
            </a:r>
          </a:p>
        </p:txBody>
      </p:sp>
      <p:sp>
        <p:nvSpPr>
          <p:cNvPr id="16" name="ZoneTexte 15">
            <a:extLst>
              <a:ext uri="{FF2B5EF4-FFF2-40B4-BE49-F238E27FC236}">
                <a16:creationId xmlns:a16="http://schemas.microsoft.com/office/drawing/2014/main" id="{FDA6DFC0-EC25-4054-A800-925B7ACD4011}"/>
              </a:ext>
            </a:extLst>
          </p:cNvPr>
          <p:cNvSpPr txBox="1"/>
          <p:nvPr/>
        </p:nvSpPr>
        <p:spPr>
          <a:xfrm>
            <a:off x="9476821" y="2067475"/>
            <a:ext cx="632460" cy="307777"/>
          </a:xfrm>
          <a:prstGeom prst="rect">
            <a:avLst/>
          </a:prstGeom>
          <a:noFill/>
        </p:spPr>
        <p:txBody>
          <a:bodyPr wrap="square" rtlCol="0">
            <a:spAutoFit/>
          </a:bodyPr>
          <a:lstStyle/>
          <a:p>
            <a:r>
              <a:rPr lang="fr-CH" sz="1400" dirty="0"/>
              <a:t>1/3</a:t>
            </a:r>
          </a:p>
        </p:txBody>
      </p:sp>
    </p:spTree>
    <p:extLst>
      <p:ext uri="{BB962C8B-B14F-4D97-AF65-F5344CB8AC3E}">
        <p14:creationId xmlns:p14="http://schemas.microsoft.com/office/powerpoint/2010/main" val="3906290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a:solidFill>
                  <a:schemeClr val="accent1"/>
                </a:solidFill>
              </a:rPr>
              <a:t>Petri Net : Distance</a:t>
            </a:r>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16</a:t>
            </a:fld>
            <a:endParaRPr lang="fr-CH"/>
          </a:p>
        </p:txBody>
      </p:sp>
      <p:sp>
        <p:nvSpPr>
          <p:cNvPr id="3" name="Rectangle 2">
            <a:extLst>
              <a:ext uri="{FF2B5EF4-FFF2-40B4-BE49-F238E27FC236}">
                <a16:creationId xmlns:a16="http://schemas.microsoft.com/office/drawing/2014/main" id="{9ABF353D-60CF-450E-92FE-EF8539F931B1}"/>
              </a:ext>
            </a:extLst>
          </p:cNvPr>
          <p:cNvSpPr/>
          <p:nvPr/>
        </p:nvSpPr>
        <p:spPr>
          <a:xfrm>
            <a:off x="10332720" y="4038600"/>
            <a:ext cx="327400" cy="632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10" name="vlc-record-2021-04-14-17h07m17s-Desktop 2021.04.14 - 17.05.35.03-.mp4">
            <a:hlinkClick r:id="" action="ppaction://media"/>
            <a:extLst>
              <a:ext uri="{FF2B5EF4-FFF2-40B4-BE49-F238E27FC236}">
                <a16:creationId xmlns:a16="http://schemas.microsoft.com/office/drawing/2014/main" id="{F6C743A7-E917-47E7-BAA0-8428DA04B85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53024" y="2255968"/>
            <a:ext cx="6072678" cy="2758824"/>
          </a:xfrm>
          <a:prstGeom prst="rect">
            <a:avLst/>
          </a:prstGeom>
          <a:ln>
            <a:solidFill>
              <a:schemeClr val="tx1"/>
            </a:solidFill>
          </a:ln>
        </p:spPr>
      </p:pic>
      <p:grpSp>
        <p:nvGrpSpPr>
          <p:cNvPr id="11" name="Groupe 10">
            <a:extLst>
              <a:ext uri="{FF2B5EF4-FFF2-40B4-BE49-F238E27FC236}">
                <a16:creationId xmlns:a16="http://schemas.microsoft.com/office/drawing/2014/main" id="{228365B3-8060-4AA3-9680-BC14353CC7F2}"/>
              </a:ext>
            </a:extLst>
          </p:cNvPr>
          <p:cNvGrpSpPr/>
          <p:nvPr/>
        </p:nvGrpSpPr>
        <p:grpSpPr>
          <a:xfrm>
            <a:off x="8610600" y="2272910"/>
            <a:ext cx="2050566" cy="2697863"/>
            <a:chOff x="9280374" y="2198594"/>
            <a:chExt cx="2050566" cy="2697863"/>
          </a:xfrm>
        </p:grpSpPr>
        <p:pic>
          <p:nvPicPr>
            <p:cNvPr id="1026" name="Picture 2">
              <a:extLst>
                <a:ext uri="{FF2B5EF4-FFF2-40B4-BE49-F238E27FC236}">
                  <a16:creationId xmlns:a16="http://schemas.microsoft.com/office/drawing/2014/main" id="{01D2FAE0-8BF0-4FC6-8B00-C62FC1EF25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0374" y="2213834"/>
              <a:ext cx="2050566" cy="2682623"/>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E8DB5751-90A6-4FA4-BE14-B3BAAC8C22C5}"/>
                </a:ext>
              </a:extLst>
            </p:cNvPr>
            <p:cNvSpPr txBox="1"/>
            <p:nvPr/>
          </p:nvSpPr>
          <p:spPr>
            <a:xfrm>
              <a:off x="10893183" y="2198594"/>
              <a:ext cx="365760" cy="292388"/>
            </a:xfrm>
            <a:prstGeom prst="rect">
              <a:avLst/>
            </a:prstGeom>
            <a:noFill/>
          </p:spPr>
          <p:txBody>
            <a:bodyPr wrap="square" rtlCol="0">
              <a:spAutoFit/>
            </a:bodyPr>
            <a:lstStyle/>
            <a:p>
              <a:r>
                <a:rPr lang="fr-CH" sz="1300" dirty="0"/>
                <a:t>3</a:t>
              </a:r>
            </a:p>
          </p:txBody>
        </p:sp>
      </p:grpSp>
    </p:spTree>
    <p:extLst>
      <p:ext uri="{BB962C8B-B14F-4D97-AF65-F5344CB8AC3E}">
        <p14:creationId xmlns:p14="http://schemas.microsoft.com/office/powerpoint/2010/main" val="2462117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02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a:solidFill>
                  <a:schemeClr val="accent1"/>
                </a:solidFill>
              </a:rPr>
              <a:t>Rate : </a:t>
            </a:r>
            <a:r>
              <a:rPr lang="fr-CH" dirty="0" err="1">
                <a:solidFill>
                  <a:schemeClr val="accent1"/>
                </a:solidFill>
              </a:rPr>
              <a:t>problem</a:t>
            </a:r>
            <a:endParaRPr lang="fr-CH" dirty="0">
              <a:solidFill>
                <a:schemeClr val="accent1"/>
              </a:solidFill>
            </a:endParaRPr>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17</a:t>
            </a:fld>
            <a:endParaRPr lang="fr-CH"/>
          </a:p>
        </p:txBody>
      </p:sp>
      <p:pic>
        <p:nvPicPr>
          <p:cNvPr id="5" name="Image 4">
            <a:extLst>
              <a:ext uri="{FF2B5EF4-FFF2-40B4-BE49-F238E27FC236}">
                <a16:creationId xmlns:a16="http://schemas.microsoft.com/office/drawing/2014/main" id="{BD88C909-61E6-47F0-AF3A-5895FD88388D}"/>
              </a:ext>
            </a:extLst>
          </p:cNvPr>
          <p:cNvPicPr>
            <a:picLocks noChangeAspect="1"/>
          </p:cNvPicPr>
          <p:nvPr/>
        </p:nvPicPr>
        <p:blipFill rotWithShape="1">
          <a:blip r:embed="rId2"/>
          <a:srcRect l="9172" t="1180" r="6584" b="9519"/>
          <a:stretch/>
        </p:blipFill>
        <p:spPr>
          <a:xfrm>
            <a:off x="1428058" y="1826693"/>
            <a:ext cx="4320000" cy="3900302"/>
          </a:xfrm>
          <a:prstGeom prst="rect">
            <a:avLst/>
          </a:prstGeom>
        </p:spPr>
      </p:pic>
      <p:pic>
        <p:nvPicPr>
          <p:cNvPr id="7" name="Image 6">
            <a:extLst>
              <a:ext uri="{FF2B5EF4-FFF2-40B4-BE49-F238E27FC236}">
                <a16:creationId xmlns:a16="http://schemas.microsoft.com/office/drawing/2014/main" id="{B159066E-F395-488E-A8BB-80FF800BD4C0}"/>
              </a:ext>
            </a:extLst>
          </p:cNvPr>
          <p:cNvPicPr>
            <a:picLocks noChangeAspect="1"/>
          </p:cNvPicPr>
          <p:nvPr/>
        </p:nvPicPr>
        <p:blipFill>
          <a:blip r:embed="rId3"/>
          <a:stretch>
            <a:fillRect/>
          </a:stretch>
        </p:blipFill>
        <p:spPr>
          <a:xfrm>
            <a:off x="6829723" y="2718832"/>
            <a:ext cx="3906511" cy="1843932"/>
          </a:xfrm>
          <a:prstGeom prst="rect">
            <a:avLst/>
          </a:prstGeom>
        </p:spPr>
      </p:pic>
    </p:spTree>
    <p:extLst>
      <p:ext uri="{BB962C8B-B14F-4D97-AF65-F5344CB8AC3E}">
        <p14:creationId xmlns:p14="http://schemas.microsoft.com/office/powerpoint/2010/main" val="3546919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err="1">
                <a:solidFill>
                  <a:schemeClr val="accent1"/>
                </a:solidFill>
              </a:rPr>
              <a:t>Transition’s</a:t>
            </a:r>
            <a:r>
              <a:rPr lang="fr-CH" dirty="0">
                <a:solidFill>
                  <a:schemeClr val="accent1"/>
                </a:solidFill>
              </a:rPr>
              <a:t> Rates</a:t>
            </a:r>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18</a:t>
            </a:fld>
            <a:endParaRPr lang="fr-CH"/>
          </a:p>
        </p:txBody>
      </p:sp>
      <p:sp>
        <p:nvSpPr>
          <p:cNvPr id="3" name="Rectangle 2">
            <a:extLst>
              <a:ext uri="{FF2B5EF4-FFF2-40B4-BE49-F238E27FC236}">
                <a16:creationId xmlns:a16="http://schemas.microsoft.com/office/drawing/2014/main" id="{9ABF353D-60CF-450E-92FE-EF8539F931B1}"/>
              </a:ext>
            </a:extLst>
          </p:cNvPr>
          <p:cNvSpPr/>
          <p:nvPr/>
        </p:nvSpPr>
        <p:spPr>
          <a:xfrm>
            <a:off x="10332720" y="4038600"/>
            <a:ext cx="327400" cy="632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5" name="Image 4">
            <a:extLst>
              <a:ext uri="{FF2B5EF4-FFF2-40B4-BE49-F238E27FC236}">
                <a16:creationId xmlns:a16="http://schemas.microsoft.com/office/drawing/2014/main" id="{72BAAEEE-EC88-442E-903F-48018CA59938}"/>
              </a:ext>
            </a:extLst>
          </p:cNvPr>
          <p:cNvPicPr>
            <a:picLocks noChangeAspect="1"/>
          </p:cNvPicPr>
          <p:nvPr/>
        </p:nvPicPr>
        <p:blipFill rotWithShape="1">
          <a:blip r:embed="rId2"/>
          <a:srcRect l="11571" t="3894" r="7290" b="12372"/>
          <a:stretch/>
        </p:blipFill>
        <p:spPr>
          <a:xfrm>
            <a:off x="1406545" y="1812146"/>
            <a:ext cx="4366181" cy="3902986"/>
          </a:xfrm>
          <a:prstGeom prst="rect">
            <a:avLst/>
          </a:prstGeom>
        </p:spPr>
      </p:pic>
      <p:pic>
        <p:nvPicPr>
          <p:cNvPr id="8" name="Image 7">
            <a:extLst>
              <a:ext uri="{FF2B5EF4-FFF2-40B4-BE49-F238E27FC236}">
                <a16:creationId xmlns:a16="http://schemas.microsoft.com/office/drawing/2014/main" id="{7E81B2F8-CDF5-41B8-B1D5-69A1DE6DB4A5}"/>
              </a:ext>
            </a:extLst>
          </p:cNvPr>
          <p:cNvPicPr>
            <a:picLocks noChangeAspect="1"/>
          </p:cNvPicPr>
          <p:nvPr/>
        </p:nvPicPr>
        <p:blipFill>
          <a:blip r:embed="rId3"/>
          <a:stretch>
            <a:fillRect/>
          </a:stretch>
        </p:blipFill>
        <p:spPr>
          <a:xfrm>
            <a:off x="6815045" y="2727280"/>
            <a:ext cx="3982924" cy="1835483"/>
          </a:xfrm>
          <a:prstGeom prst="rect">
            <a:avLst/>
          </a:prstGeom>
        </p:spPr>
      </p:pic>
    </p:spTree>
    <p:extLst>
      <p:ext uri="{BB962C8B-B14F-4D97-AF65-F5344CB8AC3E}">
        <p14:creationId xmlns:p14="http://schemas.microsoft.com/office/powerpoint/2010/main" val="12514036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err="1">
                <a:solidFill>
                  <a:schemeClr val="accent1"/>
                </a:solidFill>
              </a:rPr>
              <a:t>Map</a:t>
            </a:r>
            <a:endParaRPr lang="fr-CH" dirty="0">
              <a:solidFill>
                <a:schemeClr val="accent1"/>
              </a:solidFill>
            </a:endParaRPr>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19</a:t>
            </a:fld>
            <a:endParaRPr lang="fr-CH"/>
          </a:p>
        </p:txBody>
      </p:sp>
      <p:grpSp>
        <p:nvGrpSpPr>
          <p:cNvPr id="3" name="Gruppo 2">
            <a:extLst>
              <a:ext uri="{FF2B5EF4-FFF2-40B4-BE49-F238E27FC236}">
                <a16:creationId xmlns:a16="http://schemas.microsoft.com/office/drawing/2014/main" id="{EBB27207-7262-4062-8673-C49A3ABF9674}"/>
              </a:ext>
            </a:extLst>
          </p:cNvPr>
          <p:cNvGrpSpPr/>
          <p:nvPr/>
        </p:nvGrpSpPr>
        <p:grpSpPr>
          <a:xfrm>
            <a:off x="2693670" y="1404444"/>
            <a:ext cx="6910820" cy="4951906"/>
            <a:chOff x="2693670" y="1404444"/>
            <a:chExt cx="6910820" cy="4951906"/>
          </a:xfrm>
        </p:grpSpPr>
        <p:pic>
          <p:nvPicPr>
            <p:cNvPr id="1026" name="Picture 2">
              <a:extLst>
                <a:ext uri="{FF2B5EF4-FFF2-40B4-BE49-F238E27FC236}">
                  <a16:creationId xmlns:a16="http://schemas.microsoft.com/office/drawing/2014/main" id="{DA677A4D-5CFF-4E3E-89B5-E7E3C329E2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3670" y="1404444"/>
              <a:ext cx="6804660" cy="4951906"/>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E2A6BDDD-4987-43CF-B5A7-E53E82D032AC}"/>
                </a:ext>
              </a:extLst>
            </p:cNvPr>
            <p:cNvSpPr txBox="1"/>
            <p:nvPr/>
          </p:nvSpPr>
          <p:spPr>
            <a:xfrm>
              <a:off x="6917139" y="3015856"/>
              <a:ext cx="453857" cy="369332"/>
            </a:xfrm>
            <a:prstGeom prst="rect">
              <a:avLst/>
            </a:prstGeom>
            <a:noFill/>
          </p:spPr>
          <p:txBody>
            <a:bodyPr wrap="square" rtlCol="0">
              <a:spAutoFit/>
            </a:bodyPr>
            <a:lstStyle/>
            <a:p>
              <a:r>
                <a:rPr lang="fr-CH" dirty="0"/>
                <a:t>31</a:t>
              </a:r>
            </a:p>
          </p:txBody>
        </p:sp>
        <p:sp>
          <p:nvSpPr>
            <p:cNvPr id="9" name="ZoneTexte 8">
              <a:extLst>
                <a:ext uri="{FF2B5EF4-FFF2-40B4-BE49-F238E27FC236}">
                  <a16:creationId xmlns:a16="http://schemas.microsoft.com/office/drawing/2014/main" id="{811C285C-8FC8-451D-9A1B-5C458153DD7A}"/>
                </a:ext>
              </a:extLst>
            </p:cNvPr>
            <p:cNvSpPr txBox="1"/>
            <p:nvPr/>
          </p:nvSpPr>
          <p:spPr>
            <a:xfrm>
              <a:off x="6203263" y="3120643"/>
              <a:ext cx="506990" cy="369332"/>
            </a:xfrm>
            <a:prstGeom prst="rect">
              <a:avLst/>
            </a:prstGeom>
            <a:noFill/>
          </p:spPr>
          <p:txBody>
            <a:bodyPr wrap="square" rtlCol="0">
              <a:spAutoFit/>
            </a:bodyPr>
            <a:lstStyle/>
            <a:p>
              <a:r>
                <a:rPr lang="fr-CH" dirty="0"/>
                <a:t>11</a:t>
              </a:r>
            </a:p>
          </p:txBody>
        </p:sp>
        <p:sp>
          <p:nvSpPr>
            <p:cNvPr id="10" name="ZoneTexte 9">
              <a:extLst>
                <a:ext uri="{FF2B5EF4-FFF2-40B4-BE49-F238E27FC236}">
                  <a16:creationId xmlns:a16="http://schemas.microsoft.com/office/drawing/2014/main" id="{4048F1A9-A953-4557-A6B8-0F3BD980AD24}"/>
                </a:ext>
              </a:extLst>
            </p:cNvPr>
            <p:cNvSpPr txBox="1"/>
            <p:nvPr/>
          </p:nvSpPr>
          <p:spPr>
            <a:xfrm>
              <a:off x="5254938" y="5244148"/>
              <a:ext cx="327400" cy="369332"/>
            </a:xfrm>
            <a:prstGeom prst="rect">
              <a:avLst/>
            </a:prstGeom>
            <a:noFill/>
          </p:spPr>
          <p:txBody>
            <a:bodyPr wrap="square" rtlCol="0">
              <a:spAutoFit/>
            </a:bodyPr>
            <a:lstStyle/>
            <a:p>
              <a:r>
                <a:rPr lang="fr-CH" dirty="0"/>
                <a:t>6</a:t>
              </a:r>
            </a:p>
          </p:txBody>
        </p:sp>
        <p:sp>
          <p:nvSpPr>
            <p:cNvPr id="11" name="ZoneTexte 10">
              <a:extLst>
                <a:ext uri="{FF2B5EF4-FFF2-40B4-BE49-F238E27FC236}">
                  <a16:creationId xmlns:a16="http://schemas.microsoft.com/office/drawing/2014/main" id="{F1C37213-BC71-4591-AFDB-557B4F7E9093}"/>
                </a:ext>
              </a:extLst>
            </p:cNvPr>
            <p:cNvSpPr txBox="1"/>
            <p:nvPr/>
          </p:nvSpPr>
          <p:spPr>
            <a:xfrm>
              <a:off x="4821165" y="4928284"/>
              <a:ext cx="327400" cy="369332"/>
            </a:xfrm>
            <a:prstGeom prst="rect">
              <a:avLst/>
            </a:prstGeom>
            <a:noFill/>
          </p:spPr>
          <p:txBody>
            <a:bodyPr wrap="square" rtlCol="0">
              <a:spAutoFit/>
            </a:bodyPr>
            <a:lstStyle/>
            <a:p>
              <a:r>
                <a:rPr lang="fr-CH" dirty="0"/>
                <a:t>4</a:t>
              </a:r>
            </a:p>
          </p:txBody>
        </p:sp>
        <p:sp>
          <p:nvSpPr>
            <p:cNvPr id="12" name="ZoneTexte 11">
              <a:extLst>
                <a:ext uri="{FF2B5EF4-FFF2-40B4-BE49-F238E27FC236}">
                  <a16:creationId xmlns:a16="http://schemas.microsoft.com/office/drawing/2014/main" id="{D803DFFE-CFF0-42F6-97E0-8F656B436613}"/>
                </a:ext>
              </a:extLst>
            </p:cNvPr>
            <p:cNvSpPr txBox="1"/>
            <p:nvPr/>
          </p:nvSpPr>
          <p:spPr>
            <a:xfrm>
              <a:off x="4290060" y="5268890"/>
              <a:ext cx="327400" cy="369332"/>
            </a:xfrm>
            <a:prstGeom prst="rect">
              <a:avLst/>
            </a:prstGeom>
            <a:noFill/>
          </p:spPr>
          <p:txBody>
            <a:bodyPr wrap="square" rtlCol="0">
              <a:spAutoFit/>
            </a:bodyPr>
            <a:lstStyle/>
            <a:p>
              <a:r>
                <a:rPr lang="fr-CH" dirty="0"/>
                <a:t>3</a:t>
              </a:r>
            </a:p>
          </p:txBody>
        </p:sp>
        <p:sp>
          <p:nvSpPr>
            <p:cNvPr id="13" name="ZoneTexte 12">
              <a:extLst>
                <a:ext uri="{FF2B5EF4-FFF2-40B4-BE49-F238E27FC236}">
                  <a16:creationId xmlns:a16="http://schemas.microsoft.com/office/drawing/2014/main" id="{8C5439B1-D6AA-4A81-A03B-D998F0D8420B}"/>
                </a:ext>
              </a:extLst>
            </p:cNvPr>
            <p:cNvSpPr txBox="1"/>
            <p:nvPr/>
          </p:nvSpPr>
          <p:spPr>
            <a:xfrm>
              <a:off x="5356470" y="5800249"/>
              <a:ext cx="327400" cy="369332"/>
            </a:xfrm>
            <a:prstGeom prst="rect">
              <a:avLst/>
            </a:prstGeom>
            <a:noFill/>
          </p:spPr>
          <p:txBody>
            <a:bodyPr wrap="square" rtlCol="0">
              <a:spAutoFit/>
            </a:bodyPr>
            <a:lstStyle/>
            <a:p>
              <a:r>
                <a:rPr lang="fr-CH" dirty="0"/>
                <a:t>2</a:t>
              </a:r>
            </a:p>
          </p:txBody>
        </p:sp>
        <p:sp>
          <p:nvSpPr>
            <p:cNvPr id="14" name="ZoneTexte 13">
              <a:extLst>
                <a:ext uri="{FF2B5EF4-FFF2-40B4-BE49-F238E27FC236}">
                  <a16:creationId xmlns:a16="http://schemas.microsoft.com/office/drawing/2014/main" id="{5F809FE1-02F3-48E2-8E31-3C264D81679C}"/>
                </a:ext>
              </a:extLst>
            </p:cNvPr>
            <p:cNvSpPr txBox="1"/>
            <p:nvPr/>
          </p:nvSpPr>
          <p:spPr>
            <a:xfrm>
              <a:off x="4867145" y="5984915"/>
              <a:ext cx="327400" cy="369332"/>
            </a:xfrm>
            <a:prstGeom prst="rect">
              <a:avLst/>
            </a:prstGeom>
            <a:noFill/>
          </p:spPr>
          <p:txBody>
            <a:bodyPr wrap="square" rtlCol="0">
              <a:spAutoFit/>
            </a:bodyPr>
            <a:lstStyle/>
            <a:p>
              <a:r>
                <a:rPr lang="fr-CH" dirty="0"/>
                <a:t>1</a:t>
              </a:r>
            </a:p>
          </p:txBody>
        </p:sp>
        <p:sp>
          <p:nvSpPr>
            <p:cNvPr id="15" name="ZoneTexte 14">
              <a:extLst>
                <a:ext uri="{FF2B5EF4-FFF2-40B4-BE49-F238E27FC236}">
                  <a16:creationId xmlns:a16="http://schemas.microsoft.com/office/drawing/2014/main" id="{27B9E594-F347-4E5F-BD5C-CD318B34EEE2}"/>
                </a:ext>
              </a:extLst>
            </p:cNvPr>
            <p:cNvSpPr txBox="1"/>
            <p:nvPr/>
          </p:nvSpPr>
          <p:spPr>
            <a:xfrm>
              <a:off x="4541520" y="5775960"/>
              <a:ext cx="327400" cy="369332"/>
            </a:xfrm>
            <a:prstGeom prst="rect">
              <a:avLst/>
            </a:prstGeom>
            <a:noFill/>
          </p:spPr>
          <p:txBody>
            <a:bodyPr wrap="square" rtlCol="0">
              <a:spAutoFit/>
            </a:bodyPr>
            <a:lstStyle/>
            <a:p>
              <a:r>
                <a:rPr lang="fr-CH" dirty="0"/>
                <a:t>0</a:t>
              </a:r>
            </a:p>
          </p:txBody>
        </p:sp>
        <p:sp>
          <p:nvSpPr>
            <p:cNvPr id="16" name="ZoneTexte 15">
              <a:extLst>
                <a:ext uri="{FF2B5EF4-FFF2-40B4-BE49-F238E27FC236}">
                  <a16:creationId xmlns:a16="http://schemas.microsoft.com/office/drawing/2014/main" id="{8E2D82B1-7670-42A9-8331-69F43F7E2B4C}"/>
                </a:ext>
              </a:extLst>
            </p:cNvPr>
            <p:cNvSpPr txBox="1"/>
            <p:nvPr/>
          </p:nvSpPr>
          <p:spPr>
            <a:xfrm>
              <a:off x="6021269" y="3522126"/>
              <a:ext cx="468155" cy="369332"/>
            </a:xfrm>
            <a:prstGeom prst="rect">
              <a:avLst/>
            </a:prstGeom>
            <a:noFill/>
          </p:spPr>
          <p:txBody>
            <a:bodyPr wrap="square" rtlCol="0">
              <a:spAutoFit/>
            </a:bodyPr>
            <a:lstStyle/>
            <a:p>
              <a:r>
                <a:rPr lang="fr-CH" dirty="0"/>
                <a:t>10</a:t>
              </a:r>
            </a:p>
          </p:txBody>
        </p:sp>
        <p:sp>
          <p:nvSpPr>
            <p:cNvPr id="17" name="ZoneTexte 16">
              <a:extLst>
                <a:ext uri="{FF2B5EF4-FFF2-40B4-BE49-F238E27FC236}">
                  <a16:creationId xmlns:a16="http://schemas.microsoft.com/office/drawing/2014/main" id="{52C6DD19-71C1-473C-ACCC-8EE942553EC5}"/>
                </a:ext>
              </a:extLst>
            </p:cNvPr>
            <p:cNvSpPr txBox="1"/>
            <p:nvPr/>
          </p:nvSpPr>
          <p:spPr>
            <a:xfrm>
              <a:off x="6375134" y="3468469"/>
              <a:ext cx="502920" cy="369332"/>
            </a:xfrm>
            <a:prstGeom prst="rect">
              <a:avLst/>
            </a:prstGeom>
            <a:noFill/>
          </p:spPr>
          <p:txBody>
            <a:bodyPr wrap="square" rtlCol="0">
              <a:spAutoFit/>
            </a:bodyPr>
            <a:lstStyle/>
            <a:p>
              <a:r>
                <a:rPr lang="fr-CH" dirty="0"/>
                <a:t>30</a:t>
              </a:r>
            </a:p>
          </p:txBody>
        </p:sp>
        <p:sp>
          <p:nvSpPr>
            <p:cNvPr id="18" name="ZoneTexte 17">
              <a:extLst>
                <a:ext uri="{FF2B5EF4-FFF2-40B4-BE49-F238E27FC236}">
                  <a16:creationId xmlns:a16="http://schemas.microsoft.com/office/drawing/2014/main" id="{1DC8491E-0BDB-4DA2-B278-C3A835A8B22D}"/>
                </a:ext>
              </a:extLst>
            </p:cNvPr>
            <p:cNvSpPr txBox="1"/>
            <p:nvPr/>
          </p:nvSpPr>
          <p:spPr>
            <a:xfrm>
              <a:off x="5012618" y="5466164"/>
              <a:ext cx="327400" cy="369332"/>
            </a:xfrm>
            <a:prstGeom prst="rect">
              <a:avLst/>
            </a:prstGeom>
            <a:noFill/>
          </p:spPr>
          <p:txBody>
            <a:bodyPr wrap="square" rtlCol="0">
              <a:spAutoFit/>
            </a:bodyPr>
            <a:lstStyle/>
            <a:p>
              <a:r>
                <a:rPr lang="fr-CH" dirty="0"/>
                <a:t>5</a:t>
              </a:r>
            </a:p>
          </p:txBody>
        </p:sp>
        <p:sp>
          <p:nvSpPr>
            <p:cNvPr id="19" name="ZoneTexte 18">
              <a:extLst>
                <a:ext uri="{FF2B5EF4-FFF2-40B4-BE49-F238E27FC236}">
                  <a16:creationId xmlns:a16="http://schemas.microsoft.com/office/drawing/2014/main" id="{F92375DC-61BC-4076-B088-7DEFCC4D7653}"/>
                </a:ext>
              </a:extLst>
            </p:cNvPr>
            <p:cNvSpPr txBox="1"/>
            <p:nvPr/>
          </p:nvSpPr>
          <p:spPr>
            <a:xfrm>
              <a:off x="5561690" y="3653135"/>
              <a:ext cx="327400" cy="369332"/>
            </a:xfrm>
            <a:prstGeom prst="rect">
              <a:avLst/>
            </a:prstGeom>
            <a:noFill/>
          </p:spPr>
          <p:txBody>
            <a:bodyPr wrap="square" rtlCol="0">
              <a:spAutoFit/>
            </a:bodyPr>
            <a:lstStyle/>
            <a:p>
              <a:r>
                <a:rPr lang="fr-CH" dirty="0"/>
                <a:t>9</a:t>
              </a:r>
            </a:p>
          </p:txBody>
        </p:sp>
        <p:sp>
          <p:nvSpPr>
            <p:cNvPr id="20" name="ZoneTexte 19">
              <a:extLst>
                <a:ext uri="{FF2B5EF4-FFF2-40B4-BE49-F238E27FC236}">
                  <a16:creationId xmlns:a16="http://schemas.microsoft.com/office/drawing/2014/main" id="{446913C4-ECD5-4403-967F-2C0EF1379635}"/>
                </a:ext>
              </a:extLst>
            </p:cNvPr>
            <p:cNvSpPr txBox="1"/>
            <p:nvPr/>
          </p:nvSpPr>
          <p:spPr>
            <a:xfrm>
              <a:off x="5888545" y="4316422"/>
              <a:ext cx="456505" cy="369332"/>
            </a:xfrm>
            <a:prstGeom prst="rect">
              <a:avLst/>
            </a:prstGeom>
            <a:noFill/>
          </p:spPr>
          <p:txBody>
            <a:bodyPr wrap="square" rtlCol="0">
              <a:spAutoFit/>
            </a:bodyPr>
            <a:lstStyle/>
            <a:p>
              <a:r>
                <a:rPr lang="fr-CH" dirty="0"/>
                <a:t>29</a:t>
              </a:r>
            </a:p>
          </p:txBody>
        </p:sp>
        <p:sp>
          <p:nvSpPr>
            <p:cNvPr id="21" name="ZoneTexte 20">
              <a:extLst>
                <a:ext uri="{FF2B5EF4-FFF2-40B4-BE49-F238E27FC236}">
                  <a16:creationId xmlns:a16="http://schemas.microsoft.com/office/drawing/2014/main" id="{E583A6B2-6218-431C-B3B9-A786F37A5DA7}"/>
                </a:ext>
              </a:extLst>
            </p:cNvPr>
            <p:cNvSpPr txBox="1"/>
            <p:nvPr/>
          </p:nvSpPr>
          <p:spPr>
            <a:xfrm>
              <a:off x="5932300" y="4767758"/>
              <a:ext cx="327400" cy="369332"/>
            </a:xfrm>
            <a:prstGeom prst="rect">
              <a:avLst/>
            </a:prstGeom>
            <a:noFill/>
          </p:spPr>
          <p:txBody>
            <a:bodyPr wrap="square" rtlCol="0">
              <a:spAutoFit/>
            </a:bodyPr>
            <a:lstStyle/>
            <a:p>
              <a:r>
                <a:rPr lang="fr-CH" dirty="0"/>
                <a:t>7</a:t>
              </a:r>
            </a:p>
          </p:txBody>
        </p:sp>
        <p:sp>
          <p:nvSpPr>
            <p:cNvPr id="22" name="ZoneTexte 21">
              <a:extLst>
                <a:ext uri="{FF2B5EF4-FFF2-40B4-BE49-F238E27FC236}">
                  <a16:creationId xmlns:a16="http://schemas.microsoft.com/office/drawing/2014/main" id="{FA099915-3834-4944-B7BA-6DCA5FFE629A}"/>
                </a:ext>
              </a:extLst>
            </p:cNvPr>
            <p:cNvSpPr txBox="1"/>
            <p:nvPr/>
          </p:nvSpPr>
          <p:spPr>
            <a:xfrm>
              <a:off x="5306810" y="4583092"/>
              <a:ext cx="327400" cy="369332"/>
            </a:xfrm>
            <a:prstGeom prst="rect">
              <a:avLst/>
            </a:prstGeom>
            <a:noFill/>
          </p:spPr>
          <p:txBody>
            <a:bodyPr wrap="square" rtlCol="0">
              <a:spAutoFit/>
            </a:bodyPr>
            <a:lstStyle/>
            <a:p>
              <a:r>
                <a:rPr lang="fr-CH" dirty="0"/>
                <a:t>8</a:t>
              </a:r>
            </a:p>
          </p:txBody>
        </p:sp>
        <p:sp>
          <p:nvSpPr>
            <p:cNvPr id="23" name="ZoneTexte 22">
              <a:extLst>
                <a:ext uri="{FF2B5EF4-FFF2-40B4-BE49-F238E27FC236}">
                  <a16:creationId xmlns:a16="http://schemas.microsoft.com/office/drawing/2014/main" id="{529B7E09-FBFF-4D86-94F2-46DCEE433395}"/>
                </a:ext>
              </a:extLst>
            </p:cNvPr>
            <p:cNvSpPr txBox="1"/>
            <p:nvPr/>
          </p:nvSpPr>
          <p:spPr>
            <a:xfrm>
              <a:off x="8492705" y="2656635"/>
              <a:ext cx="429049" cy="369332"/>
            </a:xfrm>
            <a:prstGeom prst="rect">
              <a:avLst/>
            </a:prstGeom>
            <a:noFill/>
          </p:spPr>
          <p:txBody>
            <a:bodyPr wrap="square" rtlCol="0">
              <a:spAutoFit/>
            </a:bodyPr>
            <a:lstStyle/>
            <a:p>
              <a:r>
                <a:rPr lang="fr-CH" dirty="0"/>
                <a:t>25</a:t>
              </a:r>
            </a:p>
          </p:txBody>
        </p:sp>
        <p:sp>
          <p:nvSpPr>
            <p:cNvPr id="24" name="ZoneTexte 23">
              <a:extLst>
                <a:ext uri="{FF2B5EF4-FFF2-40B4-BE49-F238E27FC236}">
                  <a16:creationId xmlns:a16="http://schemas.microsoft.com/office/drawing/2014/main" id="{372BD12E-7BE8-4DFD-AE91-40F4B530312C}"/>
                </a:ext>
              </a:extLst>
            </p:cNvPr>
            <p:cNvSpPr txBox="1"/>
            <p:nvPr/>
          </p:nvSpPr>
          <p:spPr>
            <a:xfrm>
              <a:off x="8610600" y="5021071"/>
              <a:ext cx="534309" cy="369332"/>
            </a:xfrm>
            <a:prstGeom prst="rect">
              <a:avLst/>
            </a:prstGeom>
            <a:noFill/>
          </p:spPr>
          <p:txBody>
            <a:bodyPr wrap="square" rtlCol="0">
              <a:spAutoFit/>
            </a:bodyPr>
            <a:lstStyle/>
            <a:p>
              <a:r>
                <a:rPr lang="fr-CH" dirty="0"/>
                <a:t>20</a:t>
              </a:r>
            </a:p>
          </p:txBody>
        </p:sp>
        <p:sp>
          <p:nvSpPr>
            <p:cNvPr id="25" name="ZoneTexte 24">
              <a:extLst>
                <a:ext uri="{FF2B5EF4-FFF2-40B4-BE49-F238E27FC236}">
                  <a16:creationId xmlns:a16="http://schemas.microsoft.com/office/drawing/2014/main" id="{BC4098D8-DEFA-4228-B1DC-572F25A56C81}"/>
                </a:ext>
              </a:extLst>
            </p:cNvPr>
            <p:cNvSpPr txBox="1"/>
            <p:nvPr/>
          </p:nvSpPr>
          <p:spPr>
            <a:xfrm>
              <a:off x="8317489" y="5466164"/>
              <a:ext cx="502615" cy="369332"/>
            </a:xfrm>
            <a:prstGeom prst="rect">
              <a:avLst/>
            </a:prstGeom>
            <a:noFill/>
          </p:spPr>
          <p:txBody>
            <a:bodyPr wrap="square" rtlCol="0">
              <a:spAutoFit/>
            </a:bodyPr>
            <a:lstStyle/>
            <a:p>
              <a:r>
                <a:rPr lang="fr-CH" dirty="0"/>
                <a:t>17</a:t>
              </a:r>
            </a:p>
          </p:txBody>
        </p:sp>
        <p:sp>
          <p:nvSpPr>
            <p:cNvPr id="26" name="ZoneTexte 25">
              <a:extLst>
                <a:ext uri="{FF2B5EF4-FFF2-40B4-BE49-F238E27FC236}">
                  <a16:creationId xmlns:a16="http://schemas.microsoft.com/office/drawing/2014/main" id="{04753433-4B6F-48C5-B61E-89E977E96DC5}"/>
                </a:ext>
              </a:extLst>
            </p:cNvPr>
            <p:cNvSpPr txBox="1"/>
            <p:nvPr/>
          </p:nvSpPr>
          <p:spPr>
            <a:xfrm>
              <a:off x="8109464" y="4931350"/>
              <a:ext cx="601885" cy="369332"/>
            </a:xfrm>
            <a:prstGeom prst="rect">
              <a:avLst/>
            </a:prstGeom>
            <a:noFill/>
          </p:spPr>
          <p:txBody>
            <a:bodyPr wrap="square" rtlCol="0">
              <a:spAutoFit/>
            </a:bodyPr>
            <a:lstStyle/>
            <a:p>
              <a:r>
                <a:rPr lang="fr-CH" dirty="0"/>
                <a:t>16</a:t>
              </a:r>
            </a:p>
          </p:txBody>
        </p:sp>
        <p:sp>
          <p:nvSpPr>
            <p:cNvPr id="27" name="ZoneTexte 26">
              <a:extLst>
                <a:ext uri="{FF2B5EF4-FFF2-40B4-BE49-F238E27FC236}">
                  <a16:creationId xmlns:a16="http://schemas.microsoft.com/office/drawing/2014/main" id="{139C8DF5-9F58-4336-A7A9-2AE06521ED2E}"/>
                </a:ext>
              </a:extLst>
            </p:cNvPr>
            <p:cNvSpPr txBox="1"/>
            <p:nvPr/>
          </p:nvSpPr>
          <p:spPr>
            <a:xfrm>
              <a:off x="7521091" y="4137660"/>
              <a:ext cx="479115" cy="369332"/>
            </a:xfrm>
            <a:prstGeom prst="rect">
              <a:avLst/>
            </a:prstGeom>
            <a:noFill/>
          </p:spPr>
          <p:txBody>
            <a:bodyPr wrap="square" rtlCol="0">
              <a:spAutoFit/>
            </a:bodyPr>
            <a:lstStyle/>
            <a:p>
              <a:r>
                <a:rPr lang="fr-CH" dirty="0"/>
                <a:t>21</a:t>
              </a:r>
            </a:p>
          </p:txBody>
        </p:sp>
        <p:sp>
          <p:nvSpPr>
            <p:cNvPr id="28" name="ZoneTexte 27">
              <a:extLst>
                <a:ext uri="{FF2B5EF4-FFF2-40B4-BE49-F238E27FC236}">
                  <a16:creationId xmlns:a16="http://schemas.microsoft.com/office/drawing/2014/main" id="{0CB9BD7C-B0E6-4812-BA4A-8F2B9859E9AE}"/>
                </a:ext>
              </a:extLst>
            </p:cNvPr>
            <p:cNvSpPr txBox="1"/>
            <p:nvPr/>
          </p:nvSpPr>
          <p:spPr>
            <a:xfrm>
              <a:off x="6903035" y="4840892"/>
              <a:ext cx="602825" cy="369332"/>
            </a:xfrm>
            <a:prstGeom prst="rect">
              <a:avLst/>
            </a:prstGeom>
            <a:noFill/>
          </p:spPr>
          <p:txBody>
            <a:bodyPr wrap="square" rtlCol="0">
              <a:spAutoFit/>
            </a:bodyPr>
            <a:lstStyle/>
            <a:p>
              <a:r>
                <a:rPr lang="fr-CH" dirty="0"/>
                <a:t>15</a:t>
              </a:r>
            </a:p>
          </p:txBody>
        </p:sp>
        <p:sp>
          <p:nvSpPr>
            <p:cNvPr id="29" name="ZoneTexte 28">
              <a:extLst>
                <a:ext uri="{FF2B5EF4-FFF2-40B4-BE49-F238E27FC236}">
                  <a16:creationId xmlns:a16="http://schemas.microsoft.com/office/drawing/2014/main" id="{BA1868D7-B0D2-4409-B8A0-D74BC138DACB}"/>
                </a:ext>
              </a:extLst>
            </p:cNvPr>
            <p:cNvSpPr txBox="1"/>
            <p:nvPr/>
          </p:nvSpPr>
          <p:spPr>
            <a:xfrm>
              <a:off x="6768172" y="5724586"/>
              <a:ext cx="602825" cy="369332"/>
            </a:xfrm>
            <a:prstGeom prst="rect">
              <a:avLst/>
            </a:prstGeom>
            <a:noFill/>
          </p:spPr>
          <p:txBody>
            <a:bodyPr wrap="square" rtlCol="0">
              <a:spAutoFit/>
            </a:bodyPr>
            <a:lstStyle/>
            <a:p>
              <a:r>
                <a:rPr lang="fr-CH" dirty="0"/>
                <a:t>13</a:t>
              </a:r>
            </a:p>
          </p:txBody>
        </p:sp>
        <p:sp>
          <p:nvSpPr>
            <p:cNvPr id="30" name="ZoneTexte 29">
              <a:extLst>
                <a:ext uri="{FF2B5EF4-FFF2-40B4-BE49-F238E27FC236}">
                  <a16:creationId xmlns:a16="http://schemas.microsoft.com/office/drawing/2014/main" id="{59C3C0F4-79DF-407B-9658-3671A3EC0E54}"/>
                </a:ext>
              </a:extLst>
            </p:cNvPr>
            <p:cNvSpPr txBox="1"/>
            <p:nvPr/>
          </p:nvSpPr>
          <p:spPr>
            <a:xfrm>
              <a:off x="6672713" y="5357357"/>
              <a:ext cx="646731" cy="369332"/>
            </a:xfrm>
            <a:prstGeom prst="rect">
              <a:avLst/>
            </a:prstGeom>
            <a:noFill/>
          </p:spPr>
          <p:txBody>
            <a:bodyPr wrap="square" rtlCol="0">
              <a:spAutoFit/>
            </a:bodyPr>
            <a:lstStyle/>
            <a:p>
              <a:r>
                <a:rPr lang="fr-CH" dirty="0"/>
                <a:t>12</a:t>
              </a:r>
            </a:p>
          </p:txBody>
        </p:sp>
        <p:sp>
          <p:nvSpPr>
            <p:cNvPr id="31" name="ZoneTexte 30">
              <a:extLst>
                <a:ext uri="{FF2B5EF4-FFF2-40B4-BE49-F238E27FC236}">
                  <a16:creationId xmlns:a16="http://schemas.microsoft.com/office/drawing/2014/main" id="{B595F0CC-A92A-4851-97E4-DDD41C808953}"/>
                </a:ext>
              </a:extLst>
            </p:cNvPr>
            <p:cNvSpPr txBox="1"/>
            <p:nvPr/>
          </p:nvSpPr>
          <p:spPr>
            <a:xfrm>
              <a:off x="7950779" y="2060615"/>
              <a:ext cx="429049" cy="369332"/>
            </a:xfrm>
            <a:prstGeom prst="rect">
              <a:avLst/>
            </a:prstGeom>
            <a:noFill/>
          </p:spPr>
          <p:txBody>
            <a:bodyPr wrap="square" rtlCol="0">
              <a:spAutoFit/>
            </a:bodyPr>
            <a:lstStyle/>
            <a:p>
              <a:r>
                <a:rPr lang="fr-CH" dirty="0"/>
                <a:t>38</a:t>
              </a:r>
            </a:p>
          </p:txBody>
        </p:sp>
        <p:sp>
          <p:nvSpPr>
            <p:cNvPr id="32" name="ZoneTexte 31">
              <a:extLst>
                <a:ext uri="{FF2B5EF4-FFF2-40B4-BE49-F238E27FC236}">
                  <a16:creationId xmlns:a16="http://schemas.microsoft.com/office/drawing/2014/main" id="{9260EB0B-3DE1-4114-8920-90C7F59C77BA}"/>
                </a:ext>
              </a:extLst>
            </p:cNvPr>
            <p:cNvSpPr txBox="1"/>
            <p:nvPr/>
          </p:nvSpPr>
          <p:spPr>
            <a:xfrm>
              <a:off x="7717124" y="2250234"/>
              <a:ext cx="566163" cy="369332"/>
            </a:xfrm>
            <a:prstGeom prst="rect">
              <a:avLst/>
            </a:prstGeom>
            <a:noFill/>
          </p:spPr>
          <p:txBody>
            <a:bodyPr wrap="square" rtlCol="0">
              <a:spAutoFit/>
            </a:bodyPr>
            <a:lstStyle/>
            <a:p>
              <a:r>
                <a:rPr lang="fr-CH" dirty="0"/>
                <a:t>37</a:t>
              </a:r>
            </a:p>
          </p:txBody>
        </p:sp>
        <p:sp>
          <p:nvSpPr>
            <p:cNvPr id="33" name="ZoneTexte 32">
              <a:extLst>
                <a:ext uri="{FF2B5EF4-FFF2-40B4-BE49-F238E27FC236}">
                  <a16:creationId xmlns:a16="http://schemas.microsoft.com/office/drawing/2014/main" id="{6438DDAF-BBA7-41C2-93F5-A70B7A2DE14A}"/>
                </a:ext>
              </a:extLst>
            </p:cNvPr>
            <p:cNvSpPr txBox="1"/>
            <p:nvPr/>
          </p:nvSpPr>
          <p:spPr>
            <a:xfrm>
              <a:off x="8165304" y="3337460"/>
              <a:ext cx="429049" cy="369332"/>
            </a:xfrm>
            <a:prstGeom prst="rect">
              <a:avLst/>
            </a:prstGeom>
            <a:noFill/>
          </p:spPr>
          <p:txBody>
            <a:bodyPr wrap="square" rtlCol="0">
              <a:spAutoFit/>
            </a:bodyPr>
            <a:lstStyle/>
            <a:p>
              <a:r>
                <a:rPr lang="fr-CH" dirty="0"/>
                <a:t>26</a:t>
              </a:r>
            </a:p>
          </p:txBody>
        </p:sp>
        <p:sp>
          <p:nvSpPr>
            <p:cNvPr id="34" name="ZoneTexte 33">
              <a:extLst>
                <a:ext uri="{FF2B5EF4-FFF2-40B4-BE49-F238E27FC236}">
                  <a16:creationId xmlns:a16="http://schemas.microsoft.com/office/drawing/2014/main" id="{F5A437C6-919D-4F36-BAB5-26CAA7779F32}"/>
                </a:ext>
              </a:extLst>
            </p:cNvPr>
            <p:cNvSpPr txBox="1"/>
            <p:nvPr/>
          </p:nvSpPr>
          <p:spPr>
            <a:xfrm>
              <a:off x="8492705" y="4199535"/>
              <a:ext cx="458934" cy="369332"/>
            </a:xfrm>
            <a:prstGeom prst="rect">
              <a:avLst/>
            </a:prstGeom>
            <a:noFill/>
          </p:spPr>
          <p:txBody>
            <a:bodyPr wrap="square" rtlCol="0">
              <a:spAutoFit/>
            </a:bodyPr>
            <a:lstStyle/>
            <a:p>
              <a:r>
                <a:rPr lang="fr-CH" dirty="0"/>
                <a:t>22</a:t>
              </a:r>
            </a:p>
          </p:txBody>
        </p:sp>
        <p:sp>
          <p:nvSpPr>
            <p:cNvPr id="35" name="ZoneTexte 34">
              <a:extLst>
                <a:ext uri="{FF2B5EF4-FFF2-40B4-BE49-F238E27FC236}">
                  <a16:creationId xmlns:a16="http://schemas.microsoft.com/office/drawing/2014/main" id="{15C08E92-3521-436D-9CD6-CB8DF4275BDB}"/>
                </a:ext>
              </a:extLst>
            </p:cNvPr>
            <p:cNvSpPr txBox="1"/>
            <p:nvPr/>
          </p:nvSpPr>
          <p:spPr>
            <a:xfrm>
              <a:off x="8925054" y="5638222"/>
              <a:ext cx="468997" cy="369332"/>
            </a:xfrm>
            <a:prstGeom prst="rect">
              <a:avLst/>
            </a:prstGeom>
            <a:noFill/>
          </p:spPr>
          <p:txBody>
            <a:bodyPr wrap="square" rtlCol="0">
              <a:spAutoFit/>
            </a:bodyPr>
            <a:lstStyle/>
            <a:p>
              <a:r>
                <a:rPr lang="fr-CH" dirty="0"/>
                <a:t>19</a:t>
              </a:r>
            </a:p>
          </p:txBody>
        </p:sp>
        <p:sp>
          <p:nvSpPr>
            <p:cNvPr id="36" name="ZoneTexte 35">
              <a:extLst>
                <a:ext uri="{FF2B5EF4-FFF2-40B4-BE49-F238E27FC236}">
                  <a16:creationId xmlns:a16="http://schemas.microsoft.com/office/drawing/2014/main" id="{6E93196C-1A6D-4A03-8BB0-E0340C1389D1}"/>
                </a:ext>
              </a:extLst>
            </p:cNvPr>
            <p:cNvSpPr txBox="1"/>
            <p:nvPr/>
          </p:nvSpPr>
          <p:spPr>
            <a:xfrm>
              <a:off x="6591300" y="4348089"/>
              <a:ext cx="502920" cy="369332"/>
            </a:xfrm>
            <a:prstGeom prst="rect">
              <a:avLst/>
            </a:prstGeom>
            <a:noFill/>
          </p:spPr>
          <p:txBody>
            <a:bodyPr wrap="square" rtlCol="0">
              <a:spAutoFit/>
            </a:bodyPr>
            <a:lstStyle/>
            <a:p>
              <a:r>
                <a:rPr lang="fr-CH" dirty="0"/>
                <a:t>28</a:t>
              </a:r>
            </a:p>
          </p:txBody>
        </p:sp>
        <p:sp>
          <p:nvSpPr>
            <p:cNvPr id="37" name="ZoneTexte 36">
              <a:extLst>
                <a:ext uri="{FF2B5EF4-FFF2-40B4-BE49-F238E27FC236}">
                  <a16:creationId xmlns:a16="http://schemas.microsoft.com/office/drawing/2014/main" id="{2C07BB75-BEAC-4E0C-BE35-FDC6BB9172AB}"/>
                </a:ext>
              </a:extLst>
            </p:cNvPr>
            <p:cNvSpPr txBox="1"/>
            <p:nvPr/>
          </p:nvSpPr>
          <p:spPr>
            <a:xfrm>
              <a:off x="7848491" y="5855275"/>
              <a:ext cx="468997" cy="369332"/>
            </a:xfrm>
            <a:prstGeom prst="rect">
              <a:avLst/>
            </a:prstGeom>
            <a:noFill/>
          </p:spPr>
          <p:txBody>
            <a:bodyPr wrap="square" rtlCol="0">
              <a:spAutoFit/>
            </a:bodyPr>
            <a:lstStyle/>
            <a:p>
              <a:r>
                <a:rPr lang="fr-CH" dirty="0"/>
                <a:t>18</a:t>
              </a:r>
            </a:p>
          </p:txBody>
        </p:sp>
        <p:sp>
          <p:nvSpPr>
            <p:cNvPr id="38" name="ZoneTexte 37">
              <a:extLst>
                <a:ext uri="{FF2B5EF4-FFF2-40B4-BE49-F238E27FC236}">
                  <a16:creationId xmlns:a16="http://schemas.microsoft.com/office/drawing/2014/main" id="{9F9050F5-7828-4506-84A4-B2E3BFB43552}"/>
                </a:ext>
              </a:extLst>
            </p:cNvPr>
            <p:cNvSpPr txBox="1"/>
            <p:nvPr/>
          </p:nvSpPr>
          <p:spPr>
            <a:xfrm>
              <a:off x="7599609" y="5430917"/>
              <a:ext cx="479116" cy="369332"/>
            </a:xfrm>
            <a:prstGeom prst="rect">
              <a:avLst/>
            </a:prstGeom>
            <a:noFill/>
          </p:spPr>
          <p:txBody>
            <a:bodyPr wrap="square" rtlCol="0">
              <a:spAutoFit/>
            </a:bodyPr>
            <a:lstStyle/>
            <a:p>
              <a:r>
                <a:rPr lang="fr-CH" dirty="0"/>
                <a:t>14</a:t>
              </a:r>
            </a:p>
          </p:txBody>
        </p:sp>
        <p:sp>
          <p:nvSpPr>
            <p:cNvPr id="39" name="ZoneTexte 38">
              <a:extLst>
                <a:ext uri="{FF2B5EF4-FFF2-40B4-BE49-F238E27FC236}">
                  <a16:creationId xmlns:a16="http://schemas.microsoft.com/office/drawing/2014/main" id="{ACE23887-7D70-4344-86E7-3C88BB4C31FF}"/>
                </a:ext>
              </a:extLst>
            </p:cNvPr>
            <p:cNvSpPr txBox="1"/>
            <p:nvPr/>
          </p:nvSpPr>
          <p:spPr>
            <a:xfrm>
              <a:off x="8711349" y="3755509"/>
              <a:ext cx="433560" cy="369332"/>
            </a:xfrm>
            <a:prstGeom prst="rect">
              <a:avLst/>
            </a:prstGeom>
            <a:noFill/>
          </p:spPr>
          <p:txBody>
            <a:bodyPr wrap="square" rtlCol="0">
              <a:spAutoFit/>
            </a:bodyPr>
            <a:lstStyle/>
            <a:p>
              <a:r>
                <a:rPr lang="fr-CH" dirty="0"/>
                <a:t>23</a:t>
              </a:r>
            </a:p>
          </p:txBody>
        </p:sp>
        <p:sp>
          <p:nvSpPr>
            <p:cNvPr id="40" name="ZoneTexte 39">
              <a:extLst>
                <a:ext uri="{FF2B5EF4-FFF2-40B4-BE49-F238E27FC236}">
                  <a16:creationId xmlns:a16="http://schemas.microsoft.com/office/drawing/2014/main" id="{CDD44317-A2B0-4DA1-A2B9-BCD6BF2BD27C}"/>
                </a:ext>
              </a:extLst>
            </p:cNvPr>
            <p:cNvSpPr txBox="1"/>
            <p:nvPr/>
          </p:nvSpPr>
          <p:spPr>
            <a:xfrm>
              <a:off x="9170930" y="3604252"/>
              <a:ext cx="433560" cy="369332"/>
            </a:xfrm>
            <a:prstGeom prst="rect">
              <a:avLst/>
            </a:prstGeom>
            <a:noFill/>
          </p:spPr>
          <p:txBody>
            <a:bodyPr wrap="square" rtlCol="0">
              <a:spAutoFit/>
            </a:bodyPr>
            <a:lstStyle/>
            <a:p>
              <a:r>
                <a:rPr lang="fr-CH" dirty="0"/>
                <a:t>24</a:t>
              </a:r>
            </a:p>
          </p:txBody>
        </p:sp>
        <p:sp>
          <p:nvSpPr>
            <p:cNvPr id="43" name="ZoneTexte 42">
              <a:extLst>
                <a:ext uri="{FF2B5EF4-FFF2-40B4-BE49-F238E27FC236}">
                  <a16:creationId xmlns:a16="http://schemas.microsoft.com/office/drawing/2014/main" id="{662EF013-5ADD-487C-8B2E-64FE63AFF3EA}"/>
                </a:ext>
              </a:extLst>
            </p:cNvPr>
            <p:cNvSpPr txBox="1"/>
            <p:nvPr/>
          </p:nvSpPr>
          <p:spPr>
            <a:xfrm>
              <a:off x="7562741" y="2832727"/>
              <a:ext cx="571500" cy="369332"/>
            </a:xfrm>
            <a:prstGeom prst="rect">
              <a:avLst/>
            </a:prstGeom>
            <a:noFill/>
          </p:spPr>
          <p:txBody>
            <a:bodyPr wrap="square" rtlCol="0">
              <a:spAutoFit/>
            </a:bodyPr>
            <a:lstStyle/>
            <a:p>
              <a:r>
                <a:rPr lang="fr-CH" dirty="0"/>
                <a:t>36</a:t>
              </a:r>
            </a:p>
          </p:txBody>
        </p:sp>
        <p:sp>
          <p:nvSpPr>
            <p:cNvPr id="44" name="ZoneTexte 43">
              <a:extLst>
                <a:ext uri="{FF2B5EF4-FFF2-40B4-BE49-F238E27FC236}">
                  <a16:creationId xmlns:a16="http://schemas.microsoft.com/office/drawing/2014/main" id="{0522C07B-72C1-42C0-A20F-C59061E34BB2}"/>
                </a:ext>
              </a:extLst>
            </p:cNvPr>
            <p:cNvSpPr txBox="1"/>
            <p:nvPr/>
          </p:nvSpPr>
          <p:spPr>
            <a:xfrm>
              <a:off x="7521404" y="3429000"/>
              <a:ext cx="510540" cy="369332"/>
            </a:xfrm>
            <a:prstGeom prst="rect">
              <a:avLst/>
            </a:prstGeom>
            <a:noFill/>
          </p:spPr>
          <p:txBody>
            <a:bodyPr wrap="square" rtlCol="0">
              <a:spAutoFit/>
            </a:bodyPr>
            <a:lstStyle/>
            <a:p>
              <a:r>
                <a:rPr lang="fr-CH" dirty="0"/>
                <a:t>35</a:t>
              </a:r>
            </a:p>
          </p:txBody>
        </p:sp>
        <p:sp>
          <p:nvSpPr>
            <p:cNvPr id="45" name="ZoneTexte 44">
              <a:extLst>
                <a:ext uri="{FF2B5EF4-FFF2-40B4-BE49-F238E27FC236}">
                  <a16:creationId xmlns:a16="http://schemas.microsoft.com/office/drawing/2014/main" id="{97F07020-0D44-4F76-A936-B470BA80CAE2}"/>
                </a:ext>
              </a:extLst>
            </p:cNvPr>
            <p:cNvSpPr txBox="1"/>
            <p:nvPr/>
          </p:nvSpPr>
          <p:spPr>
            <a:xfrm>
              <a:off x="6749415" y="3991001"/>
              <a:ext cx="525780" cy="369332"/>
            </a:xfrm>
            <a:prstGeom prst="rect">
              <a:avLst/>
            </a:prstGeom>
            <a:noFill/>
          </p:spPr>
          <p:txBody>
            <a:bodyPr wrap="square" rtlCol="0">
              <a:spAutoFit/>
            </a:bodyPr>
            <a:lstStyle/>
            <a:p>
              <a:r>
                <a:rPr lang="fr-CH" dirty="0"/>
                <a:t>34</a:t>
              </a:r>
            </a:p>
          </p:txBody>
        </p:sp>
        <p:sp>
          <p:nvSpPr>
            <p:cNvPr id="46" name="ZoneTexte 45">
              <a:extLst>
                <a:ext uri="{FF2B5EF4-FFF2-40B4-BE49-F238E27FC236}">
                  <a16:creationId xmlns:a16="http://schemas.microsoft.com/office/drawing/2014/main" id="{13B7D173-854B-48D1-B9EF-C58A1AE3F11C}"/>
                </a:ext>
              </a:extLst>
            </p:cNvPr>
            <p:cNvSpPr txBox="1"/>
            <p:nvPr/>
          </p:nvSpPr>
          <p:spPr>
            <a:xfrm>
              <a:off x="7016958" y="3198634"/>
              <a:ext cx="579120" cy="369332"/>
            </a:xfrm>
            <a:prstGeom prst="rect">
              <a:avLst/>
            </a:prstGeom>
            <a:noFill/>
          </p:spPr>
          <p:txBody>
            <a:bodyPr wrap="square" rtlCol="0">
              <a:spAutoFit/>
            </a:bodyPr>
            <a:lstStyle/>
            <a:p>
              <a:r>
                <a:rPr lang="fr-CH" dirty="0"/>
                <a:t>33</a:t>
              </a:r>
            </a:p>
          </p:txBody>
        </p:sp>
        <p:sp>
          <p:nvSpPr>
            <p:cNvPr id="47" name="ZoneTexte 46">
              <a:extLst>
                <a:ext uri="{FF2B5EF4-FFF2-40B4-BE49-F238E27FC236}">
                  <a16:creationId xmlns:a16="http://schemas.microsoft.com/office/drawing/2014/main" id="{F03ABA7A-B66D-44E8-B0F9-B71E53333163}"/>
                </a:ext>
              </a:extLst>
            </p:cNvPr>
            <p:cNvSpPr txBox="1"/>
            <p:nvPr/>
          </p:nvSpPr>
          <p:spPr>
            <a:xfrm>
              <a:off x="6882280" y="3631024"/>
              <a:ext cx="523574" cy="369332"/>
            </a:xfrm>
            <a:prstGeom prst="rect">
              <a:avLst/>
            </a:prstGeom>
            <a:noFill/>
          </p:spPr>
          <p:txBody>
            <a:bodyPr wrap="square" rtlCol="0">
              <a:spAutoFit/>
            </a:bodyPr>
            <a:lstStyle/>
            <a:p>
              <a:r>
                <a:rPr lang="fr-CH" dirty="0"/>
                <a:t>32</a:t>
              </a:r>
            </a:p>
          </p:txBody>
        </p:sp>
      </p:grpSp>
    </p:spTree>
    <p:extLst>
      <p:ext uri="{BB962C8B-B14F-4D97-AF65-F5344CB8AC3E}">
        <p14:creationId xmlns:p14="http://schemas.microsoft.com/office/powerpoint/2010/main" val="3676363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965C75-1161-47AC-BEBE-06967581B3D4}"/>
              </a:ext>
            </a:extLst>
          </p:cNvPr>
          <p:cNvSpPr>
            <a:spLocks noGrp="1"/>
          </p:cNvSpPr>
          <p:nvPr>
            <p:ph type="title"/>
          </p:nvPr>
        </p:nvSpPr>
        <p:spPr/>
        <p:txBody>
          <a:bodyPr/>
          <a:lstStyle/>
          <a:p>
            <a:pPr algn="ctr"/>
            <a:r>
              <a:rPr lang="fr-CH" dirty="0">
                <a:solidFill>
                  <a:schemeClr val="accent1"/>
                </a:solidFill>
              </a:rPr>
              <a:t>Goal of the </a:t>
            </a:r>
            <a:r>
              <a:rPr lang="fr-CH" dirty="0" err="1">
                <a:solidFill>
                  <a:schemeClr val="accent1"/>
                </a:solidFill>
              </a:rPr>
              <a:t>project</a:t>
            </a:r>
            <a:endParaRPr lang="fr-CH" dirty="0">
              <a:solidFill>
                <a:schemeClr val="accent1"/>
              </a:solidFill>
            </a:endParaRPr>
          </a:p>
        </p:txBody>
      </p:sp>
      <p:sp>
        <p:nvSpPr>
          <p:cNvPr id="28" name="ZoneTexte 27">
            <a:extLst>
              <a:ext uri="{FF2B5EF4-FFF2-40B4-BE49-F238E27FC236}">
                <a16:creationId xmlns:a16="http://schemas.microsoft.com/office/drawing/2014/main" id="{8A7C2394-544F-45DE-B56A-39B1B8DF4F89}"/>
              </a:ext>
            </a:extLst>
          </p:cNvPr>
          <p:cNvSpPr txBox="1"/>
          <p:nvPr/>
        </p:nvSpPr>
        <p:spPr>
          <a:xfrm>
            <a:off x="2362899" y="3013501"/>
            <a:ext cx="7466202" cy="830997"/>
          </a:xfrm>
          <a:prstGeom prst="rect">
            <a:avLst/>
          </a:prstGeom>
          <a:noFill/>
        </p:spPr>
        <p:txBody>
          <a:bodyPr wrap="square" rtlCol="0">
            <a:spAutoFit/>
          </a:bodyPr>
          <a:lstStyle/>
          <a:p>
            <a:pPr algn="ctr"/>
            <a:r>
              <a:rPr lang="en-GB" sz="2400" dirty="0"/>
              <a:t>Using </a:t>
            </a:r>
            <a:r>
              <a:rPr lang="en-GB" sz="2400" dirty="0">
                <a:solidFill>
                  <a:srgbClr val="FF0000"/>
                </a:solidFill>
              </a:rPr>
              <a:t>probabilistic model checker </a:t>
            </a:r>
            <a:r>
              <a:rPr lang="en-GB" sz="2400" dirty="0"/>
              <a:t>to analyse vehicular network</a:t>
            </a:r>
            <a:endParaRPr lang="fr-CH" sz="2400" dirty="0"/>
          </a:p>
        </p:txBody>
      </p:sp>
      <p:sp>
        <p:nvSpPr>
          <p:cNvPr id="3" name="Segnaposto numero diapositiva 2">
            <a:extLst>
              <a:ext uri="{FF2B5EF4-FFF2-40B4-BE49-F238E27FC236}">
                <a16:creationId xmlns:a16="http://schemas.microsoft.com/office/drawing/2014/main" id="{395FD8AC-2F10-401A-988B-59176F807E6B}"/>
              </a:ext>
            </a:extLst>
          </p:cNvPr>
          <p:cNvSpPr>
            <a:spLocks noGrp="1"/>
          </p:cNvSpPr>
          <p:nvPr>
            <p:ph type="sldNum" sz="quarter" idx="12"/>
          </p:nvPr>
        </p:nvSpPr>
        <p:spPr/>
        <p:txBody>
          <a:bodyPr/>
          <a:lstStyle/>
          <a:p>
            <a:fld id="{29EDCAA9-A281-4BED-B172-048C7AE96558}" type="slidenum">
              <a:rPr lang="fr-CH" smtClean="0"/>
              <a:t>2</a:t>
            </a:fld>
            <a:endParaRPr lang="fr-CH"/>
          </a:p>
        </p:txBody>
      </p:sp>
    </p:spTree>
    <p:extLst>
      <p:ext uri="{BB962C8B-B14F-4D97-AF65-F5344CB8AC3E}">
        <p14:creationId xmlns:p14="http://schemas.microsoft.com/office/powerpoint/2010/main" val="2949671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965C75-1161-47AC-BEBE-06967581B3D4}"/>
              </a:ext>
            </a:extLst>
          </p:cNvPr>
          <p:cNvSpPr>
            <a:spLocks noGrp="1"/>
          </p:cNvSpPr>
          <p:nvPr>
            <p:ph type="title"/>
          </p:nvPr>
        </p:nvSpPr>
        <p:spPr/>
        <p:txBody>
          <a:bodyPr/>
          <a:lstStyle/>
          <a:p>
            <a:pPr algn="ctr"/>
            <a:r>
              <a:rPr lang="fr-CH" dirty="0" err="1">
                <a:solidFill>
                  <a:schemeClr val="accent1"/>
                </a:solidFill>
              </a:rPr>
              <a:t>Vehicule</a:t>
            </a:r>
            <a:r>
              <a:rPr lang="fr-CH" dirty="0">
                <a:solidFill>
                  <a:schemeClr val="accent1"/>
                </a:solidFill>
              </a:rPr>
              <a:t> Insertion</a:t>
            </a:r>
          </a:p>
        </p:txBody>
      </p:sp>
      <p:sp>
        <p:nvSpPr>
          <p:cNvPr id="3" name="Segnaposto numero diapositiva 2">
            <a:extLst>
              <a:ext uri="{FF2B5EF4-FFF2-40B4-BE49-F238E27FC236}">
                <a16:creationId xmlns:a16="http://schemas.microsoft.com/office/drawing/2014/main" id="{395FD8AC-2F10-401A-988B-59176F807E6B}"/>
              </a:ext>
            </a:extLst>
          </p:cNvPr>
          <p:cNvSpPr>
            <a:spLocks noGrp="1"/>
          </p:cNvSpPr>
          <p:nvPr>
            <p:ph type="sldNum" sz="quarter" idx="12"/>
          </p:nvPr>
        </p:nvSpPr>
        <p:spPr/>
        <p:txBody>
          <a:bodyPr/>
          <a:lstStyle/>
          <a:p>
            <a:fld id="{29EDCAA9-A281-4BED-B172-048C7AE96558}" type="slidenum">
              <a:rPr lang="fr-CH" smtClean="0"/>
              <a:t>20</a:t>
            </a:fld>
            <a:endParaRPr lang="fr-CH"/>
          </a:p>
        </p:txBody>
      </p:sp>
      <p:sp>
        <p:nvSpPr>
          <p:cNvPr id="16" name="Espace réservé du contenu 2">
            <a:extLst>
              <a:ext uri="{FF2B5EF4-FFF2-40B4-BE49-F238E27FC236}">
                <a16:creationId xmlns:a16="http://schemas.microsoft.com/office/drawing/2014/main" id="{92829323-083E-4499-B85A-E9312AD57B2E}"/>
              </a:ext>
            </a:extLst>
          </p:cNvPr>
          <p:cNvSpPr>
            <a:spLocks noGrp="1"/>
          </p:cNvSpPr>
          <p:nvPr>
            <p:ph idx="1"/>
          </p:nvPr>
        </p:nvSpPr>
        <p:spPr>
          <a:xfrm>
            <a:off x="1144008" y="3572813"/>
            <a:ext cx="4286126" cy="995441"/>
          </a:xfrm>
        </p:spPr>
        <p:txBody>
          <a:bodyPr>
            <a:normAutofit/>
          </a:bodyPr>
          <a:lstStyle/>
          <a:p>
            <a:pPr marL="0" indent="0" algn="ctr">
              <a:buNone/>
            </a:pPr>
            <a:r>
              <a:rPr lang="fr-CH" sz="2400" dirty="0" err="1"/>
              <a:t>Vehicule</a:t>
            </a:r>
            <a:r>
              <a:rPr lang="fr-CH" sz="2400" dirty="0"/>
              <a:t> </a:t>
            </a:r>
            <a:r>
              <a:rPr lang="fr-CH" sz="2400" dirty="0" err="1"/>
              <a:t>inserted</a:t>
            </a:r>
            <a:r>
              <a:rPr lang="fr-CH" sz="2400" dirty="0"/>
              <a:t> in the </a:t>
            </a:r>
            <a:r>
              <a:rPr lang="fr-CH" sz="2400" dirty="0" err="1"/>
              <a:t>same</a:t>
            </a:r>
            <a:r>
              <a:rPr lang="fr-CH" sz="2400" dirty="0"/>
              <a:t> road on opposite direction</a:t>
            </a:r>
          </a:p>
          <a:p>
            <a:pPr marL="0" indent="0">
              <a:buNone/>
            </a:pPr>
            <a:endParaRPr lang="fr-CH" sz="3200" dirty="0"/>
          </a:p>
          <a:p>
            <a:endParaRPr lang="fr-CH" sz="3200" dirty="0"/>
          </a:p>
          <a:p>
            <a:endParaRPr lang="fr-CH" sz="3200" dirty="0"/>
          </a:p>
          <a:p>
            <a:endParaRPr lang="fr-CH" sz="3200" dirty="0"/>
          </a:p>
          <a:p>
            <a:endParaRPr lang="fr-CH" sz="3200" dirty="0"/>
          </a:p>
          <a:p>
            <a:endParaRPr lang="fr-CH" sz="3200" dirty="0"/>
          </a:p>
          <a:p>
            <a:endParaRPr lang="fr-CH" sz="3200" dirty="0"/>
          </a:p>
        </p:txBody>
      </p:sp>
      <p:sp>
        <p:nvSpPr>
          <p:cNvPr id="4" name="CasellaDiTesto 3">
            <a:extLst>
              <a:ext uri="{FF2B5EF4-FFF2-40B4-BE49-F238E27FC236}">
                <a16:creationId xmlns:a16="http://schemas.microsoft.com/office/drawing/2014/main" id="{BD55B934-DB84-4149-8C89-336D901D90E8}"/>
              </a:ext>
            </a:extLst>
          </p:cNvPr>
          <p:cNvSpPr txBox="1"/>
          <p:nvPr/>
        </p:nvSpPr>
        <p:spPr>
          <a:xfrm>
            <a:off x="1955209" y="2535200"/>
            <a:ext cx="2663724" cy="584775"/>
          </a:xfrm>
          <a:prstGeom prst="rect">
            <a:avLst/>
          </a:prstGeom>
          <a:noFill/>
        </p:spPr>
        <p:txBody>
          <a:bodyPr wrap="square" rtlCol="0">
            <a:spAutoFit/>
          </a:bodyPr>
          <a:lstStyle/>
          <a:p>
            <a:pPr algn="ctr"/>
            <a:r>
              <a:rPr lang="it-IT" sz="3200" b="1" dirty="0" err="1"/>
              <a:t>Deterministic</a:t>
            </a:r>
            <a:endParaRPr lang="en-GB" sz="3200" b="1" dirty="0"/>
          </a:p>
        </p:txBody>
      </p:sp>
      <p:sp>
        <p:nvSpPr>
          <p:cNvPr id="22" name="CasellaDiTesto 21">
            <a:extLst>
              <a:ext uri="{FF2B5EF4-FFF2-40B4-BE49-F238E27FC236}">
                <a16:creationId xmlns:a16="http://schemas.microsoft.com/office/drawing/2014/main" id="{7945B5C9-9969-4EC8-BB49-EAE6DD8A6DCB}"/>
              </a:ext>
            </a:extLst>
          </p:cNvPr>
          <p:cNvSpPr txBox="1"/>
          <p:nvPr/>
        </p:nvSpPr>
        <p:spPr>
          <a:xfrm>
            <a:off x="7278029" y="2535200"/>
            <a:ext cx="3476716" cy="584775"/>
          </a:xfrm>
          <a:prstGeom prst="rect">
            <a:avLst/>
          </a:prstGeom>
          <a:noFill/>
        </p:spPr>
        <p:txBody>
          <a:bodyPr wrap="square" rtlCol="0">
            <a:spAutoFit/>
          </a:bodyPr>
          <a:lstStyle/>
          <a:p>
            <a:pPr algn="ctr"/>
            <a:r>
              <a:rPr lang="it-IT" sz="3200" b="1" dirty="0"/>
              <a:t>Non-</a:t>
            </a:r>
            <a:r>
              <a:rPr lang="it-IT" sz="3200" b="1" dirty="0" err="1"/>
              <a:t>Deterministic</a:t>
            </a:r>
            <a:endParaRPr lang="en-GB" sz="3200" b="1" dirty="0"/>
          </a:p>
        </p:txBody>
      </p:sp>
      <p:sp>
        <p:nvSpPr>
          <p:cNvPr id="8" name="Espace réservé du contenu 2">
            <a:extLst>
              <a:ext uri="{FF2B5EF4-FFF2-40B4-BE49-F238E27FC236}">
                <a16:creationId xmlns:a16="http://schemas.microsoft.com/office/drawing/2014/main" id="{090765B1-2AAE-48F4-8922-EE35F0E22CEA}"/>
              </a:ext>
            </a:extLst>
          </p:cNvPr>
          <p:cNvSpPr txBox="1">
            <a:spLocks/>
          </p:cNvSpPr>
          <p:nvPr/>
        </p:nvSpPr>
        <p:spPr>
          <a:xfrm>
            <a:off x="6827794" y="3572814"/>
            <a:ext cx="4377186" cy="9954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CH" sz="2400" dirty="0" err="1"/>
              <a:t>Vehicule</a:t>
            </a:r>
            <a:r>
              <a:rPr lang="fr-CH" sz="2400" dirty="0"/>
              <a:t> </a:t>
            </a:r>
            <a:r>
              <a:rPr lang="fr-CH" sz="2400" dirty="0" err="1"/>
              <a:t>inserted</a:t>
            </a:r>
            <a:r>
              <a:rPr lang="fr-CH" sz="2400" dirty="0"/>
              <a:t> </a:t>
            </a:r>
            <a:r>
              <a:rPr lang="fr-CH" sz="2400" dirty="0" err="1"/>
              <a:t>randomly</a:t>
            </a:r>
            <a:r>
              <a:rPr lang="fr-CH" sz="2400" dirty="0"/>
              <a:t> in one entry point of the model</a:t>
            </a:r>
          </a:p>
          <a:p>
            <a:pPr marL="0" indent="0">
              <a:buFont typeface="Arial" panose="020B0604020202020204" pitchFamily="34" charset="0"/>
              <a:buNone/>
            </a:pPr>
            <a:endParaRPr lang="fr-CH" sz="3200" dirty="0"/>
          </a:p>
          <a:p>
            <a:endParaRPr lang="fr-CH" sz="3200" dirty="0"/>
          </a:p>
          <a:p>
            <a:endParaRPr lang="fr-CH" sz="3200" dirty="0"/>
          </a:p>
          <a:p>
            <a:endParaRPr lang="fr-CH" sz="3200" dirty="0"/>
          </a:p>
          <a:p>
            <a:endParaRPr lang="fr-CH" sz="3200" dirty="0"/>
          </a:p>
          <a:p>
            <a:endParaRPr lang="fr-CH" sz="3200" dirty="0"/>
          </a:p>
          <a:p>
            <a:endParaRPr lang="fr-CH" sz="3200" dirty="0"/>
          </a:p>
        </p:txBody>
      </p:sp>
    </p:spTree>
    <p:extLst>
      <p:ext uri="{BB962C8B-B14F-4D97-AF65-F5344CB8AC3E}">
        <p14:creationId xmlns:p14="http://schemas.microsoft.com/office/powerpoint/2010/main" val="36296428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err="1">
                <a:solidFill>
                  <a:schemeClr val="accent1"/>
                </a:solidFill>
              </a:rPr>
              <a:t>Deterministic</a:t>
            </a:r>
            <a:r>
              <a:rPr lang="fr-CH" dirty="0">
                <a:solidFill>
                  <a:schemeClr val="accent1"/>
                </a:solidFill>
              </a:rPr>
              <a:t> Insertion Model</a:t>
            </a:r>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21</a:t>
            </a:fld>
            <a:endParaRPr lang="fr-CH"/>
          </a:p>
        </p:txBody>
      </p:sp>
      <p:sp>
        <p:nvSpPr>
          <p:cNvPr id="3" name="Rectangle 2">
            <a:extLst>
              <a:ext uri="{FF2B5EF4-FFF2-40B4-BE49-F238E27FC236}">
                <a16:creationId xmlns:a16="http://schemas.microsoft.com/office/drawing/2014/main" id="{9ABF353D-60CF-450E-92FE-EF8539F931B1}"/>
              </a:ext>
            </a:extLst>
          </p:cNvPr>
          <p:cNvSpPr/>
          <p:nvPr/>
        </p:nvSpPr>
        <p:spPr>
          <a:xfrm>
            <a:off x="10332720" y="4038600"/>
            <a:ext cx="327400" cy="632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5" name="Image 4">
            <a:extLst>
              <a:ext uri="{FF2B5EF4-FFF2-40B4-BE49-F238E27FC236}">
                <a16:creationId xmlns:a16="http://schemas.microsoft.com/office/drawing/2014/main" id="{D3A6C8A9-BC47-4484-8311-E740F6BF1103}"/>
              </a:ext>
            </a:extLst>
          </p:cNvPr>
          <p:cNvPicPr>
            <a:picLocks noChangeAspect="1"/>
          </p:cNvPicPr>
          <p:nvPr/>
        </p:nvPicPr>
        <p:blipFill rotWithShape="1">
          <a:blip r:embed="rId2"/>
          <a:srcRect r="557"/>
          <a:stretch/>
        </p:blipFill>
        <p:spPr>
          <a:xfrm>
            <a:off x="1000125" y="1548226"/>
            <a:ext cx="10191750" cy="4731924"/>
          </a:xfrm>
          <a:prstGeom prst="rect">
            <a:avLst/>
          </a:prstGeom>
          <a:ln>
            <a:solidFill>
              <a:schemeClr val="tx1"/>
            </a:solidFill>
          </a:ln>
        </p:spPr>
      </p:pic>
    </p:spTree>
    <p:extLst>
      <p:ext uri="{BB962C8B-B14F-4D97-AF65-F5344CB8AC3E}">
        <p14:creationId xmlns:p14="http://schemas.microsoft.com/office/powerpoint/2010/main" val="25872017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a:solidFill>
                  <a:schemeClr val="accent1"/>
                </a:solidFill>
              </a:rPr>
              <a:t>Non-</a:t>
            </a:r>
            <a:r>
              <a:rPr lang="fr-CH" dirty="0" err="1">
                <a:solidFill>
                  <a:schemeClr val="accent1"/>
                </a:solidFill>
              </a:rPr>
              <a:t>Deterministic</a:t>
            </a:r>
            <a:r>
              <a:rPr lang="fr-CH" dirty="0">
                <a:solidFill>
                  <a:schemeClr val="accent1"/>
                </a:solidFill>
              </a:rPr>
              <a:t> Insertion Model</a:t>
            </a:r>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22</a:t>
            </a:fld>
            <a:endParaRPr lang="fr-CH"/>
          </a:p>
        </p:txBody>
      </p:sp>
      <p:pic>
        <p:nvPicPr>
          <p:cNvPr id="7" name="Image 6">
            <a:extLst>
              <a:ext uri="{FF2B5EF4-FFF2-40B4-BE49-F238E27FC236}">
                <a16:creationId xmlns:a16="http://schemas.microsoft.com/office/drawing/2014/main" id="{8938FFD8-6C9A-4509-A11B-96D8CBF4E801}"/>
              </a:ext>
            </a:extLst>
          </p:cNvPr>
          <p:cNvPicPr>
            <a:picLocks noChangeAspect="1"/>
          </p:cNvPicPr>
          <p:nvPr/>
        </p:nvPicPr>
        <p:blipFill>
          <a:blip r:embed="rId2"/>
          <a:stretch>
            <a:fillRect/>
          </a:stretch>
        </p:blipFill>
        <p:spPr>
          <a:xfrm>
            <a:off x="1573530" y="1506263"/>
            <a:ext cx="9044940" cy="4850087"/>
          </a:xfrm>
          <a:prstGeom prst="rect">
            <a:avLst/>
          </a:prstGeom>
          <a:ln>
            <a:solidFill>
              <a:schemeClr val="tx1"/>
            </a:solidFill>
          </a:ln>
        </p:spPr>
      </p:pic>
      <p:sp>
        <p:nvSpPr>
          <p:cNvPr id="8" name="Rectangle 7">
            <a:extLst>
              <a:ext uri="{FF2B5EF4-FFF2-40B4-BE49-F238E27FC236}">
                <a16:creationId xmlns:a16="http://schemas.microsoft.com/office/drawing/2014/main" id="{866F1E7F-2755-4E61-BD66-17EFD9C64095}"/>
              </a:ext>
            </a:extLst>
          </p:cNvPr>
          <p:cNvSpPr/>
          <p:nvPr/>
        </p:nvSpPr>
        <p:spPr>
          <a:xfrm>
            <a:off x="1935480" y="5539740"/>
            <a:ext cx="8321040" cy="8166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3046428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err="1">
                <a:solidFill>
                  <a:schemeClr val="accent1"/>
                </a:solidFill>
              </a:rPr>
              <a:t>Map</a:t>
            </a:r>
            <a:r>
              <a:rPr lang="fr-CH" dirty="0">
                <a:solidFill>
                  <a:schemeClr val="accent1"/>
                </a:solidFill>
              </a:rPr>
              <a:t> : </a:t>
            </a:r>
            <a:r>
              <a:rPr lang="fr-CH" dirty="0" err="1">
                <a:solidFill>
                  <a:schemeClr val="accent1"/>
                </a:solidFill>
              </a:rPr>
              <a:t>Overload</a:t>
            </a:r>
            <a:endParaRPr lang="fr-CH" dirty="0">
              <a:solidFill>
                <a:schemeClr val="accent1"/>
              </a:solidFill>
            </a:endParaRPr>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23</a:t>
            </a:fld>
            <a:endParaRPr lang="fr-CH"/>
          </a:p>
        </p:txBody>
      </p:sp>
      <p:pic>
        <p:nvPicPr>
          <p:cNvPr id="5" name="Image 4">
            <a:extLst>
              <a:ext uri="{FF2B5EF4-FFF2-40B4-BE49-F238E27FC236}">
                <a16:creationId xmlns:a16="http://schemas.microsoft.com/office/drawing/2014/main" id="{26AA837B-B966-4403-9B7B-C8FF63E91C5A}"/>
              </a:ext>
            </a:extLst>
          </p:cNvPr>
          <p:cNvPicPr>
            <a:picLocks noChangeAspect="1"/>
          </p:cNvPicPr>
          <p:nvPr/>
        </p:nvPicPr>
        <p:blipFill>
          <a:blip r:embed="rId2"/>
          <a:stretch>
            <a:fillRect/>
          </a:stretch>
        </p:blipFill>
        <p:spPr>
          <a:xfrm>
            <a:off x="696000" y="1794468"/>
            <a:ext cx="5400000" cy="3953155"/>
          </a:xfrm>
          <a:prstGeom prst="rect">
            <a:avLst/>
          </a:prstGeom>
        </p:spPr>
      </p:pic>
      <p:pic>
        <p:nvPicPr>
          <p:cNvPr id="7" name="Image 6">
            <a:extLst>
              <a:ext uri="{FF2B5EF4-FFF2-40B4-BE49-F238E27FC236}">
                <a16:creationId xmlns:a16="http://schemas.microsoft.com/office/drawing/2014/main" id="{B201F909-DD04-4E67-8E7F-7CEDCC0697BE}"/>
              </a:ext>
            </a:extLst>
          </p:cNvPr>
          <p:cNvPicPr>
            <a:picLocks noChangeAspect="1"/>
          </p:cNvPicPr>
          <p:nvPr/>
        </p:nvPicPr>
        <p:blipFill>
          <a:blip r:embed="rId3"/>
          <a:stretch>
            <a:fillRect/>
          </a:stretch>
        </p:blipFill>
        <p:spPr>
          <a:xfrm>
            <a:off x="6306970" y="1794468"/>
            <a:ext cx="5400000" cy="3992529"/>
          </a:xfrm>
          <a:prstGeom prst="rect">
            <a:avLst/>
          </a:prstGeom>
        </p:spPr>
      </p:pic>
      <p:sp>
        <p:nvSpPr>
          <p:cNvPr id="41" name="ZoneTexte 40">
            <a:extLst>
              <a:ext uri="{FF2B5EF4-FFF2-40B4-BE49-F238E27FC236}">
                <a16:creationId xmlns:a16="http://schemas.microsoft.com/office/drawing/2014/main" id="{354F2A2B-1D1B-43D9-AB12-EC270595BC64}"/>
              </a:ext>
            </a:extLst>
          </p:cNvPr>
          <p:cNvSpPr txBox="1"/>
          <p:nvPr/>
        </p:nvSpPr>
        <p:spPr>
          <a:xfrm>
            <a:off x="2633538" y="5840968"/>
            <a:ext cx="1524924" cy="369332"/>
          </a:xfrm>
          <a:prstGeom prst="rect">
            <a:avLst/>
          </a:prstGeom>
          <a:noFill/>
        </p:spPr>
        <p:txBody>
          <a:bodyPr wrap="square" rtlCol="0">
            <a:spAutoFit/>
          </a:bodyPr>
          <a:lstStyle/>
          <a:p>
            <a:r>
              <a:rPr lang="fr-CH" dirty="0" err="1"/>
              <a:t>Deterministic</a:t>
            </a:r>
            <a:endParaRPr lang="fr-CH" dirty="0"/>
          </a:p>
        </p:txBody>
      </p:sp>
      <p:sp>
        <p:nvSpPr>
          <p:cNvPr id="52" name="ZoneTexte 51">
            <a:extLst>
              <a:ext uri="{FF2B5EF4-FFF2-40B4-BE49-F238E27FC236}">
                <a16:creationId xmlns:a16="http://schemas.microsoft.com/office/drawing/2014/main" id="{0A5BE51C-FDC5-4E13-88C9-DBE119D1EC9C}"/>
              </a:ext>
            </a:extLst>
          </p:cNvPr>
          <p:cNvSpPr txBox="1"/>
          <p:nvPr/>
        </p:nvSpPr>
        <p:spPr>
          <a:xfrm>
            <a:off x="8663939" y="5840968"/>
            <a:ext cx="1976351" cy="369332"/>
          </a:xfrm>
          <a:prstGeom prst="rect">
            <a:avLst/>
          </a:prstGeom>
          <a:noFill/>
        </p:spPr>
        <p:txBody>
          <a:bodyPr wrap="square" rtlCol="0">
            <a:spAutoFit/>
          </a:bodyPr>
          <a:lstStyle/>
          <a:p>
            <a:r>
              <a:rPr lang="fr-CH" dirty="0"/>
              <a:t>Non-</a:t>
            </a:r>
            <a:r>
              <a:rPr lang="fr-CH" dirty="0" err="1"/>
              <a:t>Deterministic</a:t>
            </a:r>
            <a:endParaRPr lang="fr-CH" dirty="0"/>
          </a:p>
        </p:txBody>
      </p:sp>
    </p:spTree>
    <p:extLst>
      <p:ext uri="{BB962C8B-B14F-4D97-AF65-F5344CB8AC3E}">
        <p14:creationId xmlns:p14="http://schemas.microsoft.com/office/powerpoint/2010/main" val="24459390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a:xfrm>
            <a:off x="838200" y="293494"/>
            <a:ext cx="10515600" cy="1325563"/>
          </a:xfrm>
        </p:spPr>
        <p:txBody>
          <a:bodyPr/>
          <a:lstStyle/>
          <a:p>
            <a:pPr algn="ctr"/>
            <a:r>
              <a:rPr lang="fr-CH" dirty="0" err="1">
                <a:solidFill>
                  <a:schemeClr val="accent1"/>
                </a:solidFill>
              </a:rPr>
              <a:t>Map</a:t>
            </a:r>
            <a:r>
              <a:rPr lang="fr-CH" dirty="0">
                <a:solidFill>
                  <a:schemeClr val="accent1"/>
                </a:solidFill>
              </a:rPr>
              <a:t> : Low </a:t>
            </a:r>
            <a:r>
              <a:rPr lang="fr-CH" dirty="0" err="1">
                <a:solidFill>
                  <a:schemeClr val="accent1"/>
                </a:solidFill>
              </a:rPr>
              <a:t>traffic</a:t>
            </a:r>
            <a:endParaRPr lang="fr-CH" dirty="0">
              <a:solidFill>
                <a:schemeClr val="accent1"/>
              </a:solidFill>
            </a:endParaRPr>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24</a:t>
            </a:fld>
            <a:endParaRPr lang="fr-CH"/>
          </a:p>
        </p:txBody>
      </p:sp>
      <p:pic>
        <p:nvPicPr>
          <p:cNvPr id="7" name="Image 6">
            <a:extLst>
              <a:ext uri="{FF2B5EF4-FFF2-40B4-BE49-F238E27FC236}">
                <a16:creationId xmlns:a16="http://schemas.microsoft.com/office/drawing/2014/main" id="{3497D590-DB3E-4A3E-8441-F262E4062E3A}"/>
              </a:ext>
            </a:extLst>
          </p:cNvPr>
          <p:cNvPicPr>
            <a:picLocks noChangeAspect="1"/>
          </p:cNvPicPr>
          <p:nvPr/>
        </p:nvPicPr>
        <p:blipFill>
          <a:blip r:embed="rId2"/>
          <a:stretch>
            <a:fillRect/>
          </a:stretch>
        </p:blipFill>
        <p:spPr>
          <a:xfrm>
            <a:off x="672147" y="1806585"/>
            <a:ext cx="5400000" cy="4015628"/>
          </a:xfrm>
          <a:prstGeom prst="rect">
            <a:avLst/>
          </a:prstGeom>
        </p:spPr>
      </p:pic>
      <p:pic>
        <p:nvPicPr>
          <p:cNvPr id="41" name="Image 40">
            <a:extLst>
              <a:ext uri="{FF2B5EF4-FFF2-40B4-BE49-F238E27FC236}">
                <a16:creationId xmlns:a16="http://schemas.microsoft.com/office/drawing/2014/main" id="{2A621DF6-8593-4FBC-A48A-37433EC2431C}"/>
              </a:ext>
            </a:extLst>
          </p:cNvPr>
          <p:cNvPicPr>
            <a:picLocks noChangeAspect="1"/>
          </p:cNvPicPr>
          <p:nvPr/>
        </p:nvPicPr>
        <p:blipFill>
          <a:blip r:embed="rId3"/>
          <a:stretch>
            <a:fillRect/>
          </a:stretch>
        </p:blipFill>
        <p:spPr>
          <a:xfrm>
            <a:off x="6278579" y="1806585"/>
            <a:ext cx="5400000" cy="3917369"/>
          </a:xfrm>
          <a:prstGeom prst="rect">
            <a:avLst/>
          </a:prstGeom>
        </p:spPr>
      </p:pic>
      <p:sp>
        <p:nvSpPr>
          <p:cNvPr id="10" name="ZoneTexte 40">
            <a:extLst>
              <a:ext uri="{FF2B5EF4-FFF2-40B4-BE49-F238E27FC236}">
                <a16:creationId xmlns:a16="http://schemas.microsoft.com/office/drawing/2014/main" id="{DC779545-3E40-460E-995E-C99EF80FC4CE}"/>
              </a:ext>
            </a:extLst>
          </p:cNvPr>
          <p:cNvSpPr txBox="1"/>
          <p:nvPr/>
        </p:nvSpPr>
        <p:spPr>
          <a:xfrm>
            <a:off x="2633538" y="5840968"/>
            <a:ext cx="1524924" cy="369332"/>
          </a:xfrm>
          <a:prstGeom prst="rect">
            <a:avLst/>
          </a:prstGeom>
          <a:noFill/>
        </p:spPr>
        <p:txBody>
          <a:bodyPr wrap="square" rtlCol="0">
            <a:spAutoFit/>
          </a:bodyPr>
          <a:lstStyle/>
          <a:p>
            <a:r>
              <a:rPr lang="fr-CH" dirty="0" err="1"/>
              <a:t>Deterministic</a:t>
            </a:r>
            <a:endParaRPr lang="fr-CH" dirty="0"/>
          </a:p>
        </p:txBody>
      </p:sp>
      <p:sp>
        <p:nvSpPr>
          <p:cNvPr id="11" name="ZoneTexte 51">
            <a:extLst>
              <a:ext uri="{FF2B5EF4-FFF2-40B4-BE49-F238E27FC236}">
                <a16:creationId xmlns:a16="http://schemas.microsoft.com/office/drawing/2014/main" id="{354B456D-F736-4E9E-BCDA-055BE8F028AD}"/>
              </a:ext>
            </a:extLst>
          </p:cNvPr>
          <p:cNvSpPr txBox="1"/>
          <p:nvPr/>
        </p:nvSpPr>
        <p:spPr>
          <a:xfrm>
            <a:off x="8033540" y="5835318"/>
            <a:ext cx="1976351" cy="369332"/>
          </a:xfrm>
          <a:prstGeom prst="rect">
            <a:avLst/>
          </a:prstGeom>
          <a:noFill/>
        </p:spPr>
        <p:txBody>
          <a:bodyPr wrap="square" rtlCol="0">
            <a:spAutoFit/>
          </a:bodyPr>
          <a:lstStyle/>
          <a:p>
            <a:r>
              <a:rPr lang="fr-CH" dirty="0"/>
              <a:t>Non-</a:t>
            </a:r>
            <a:r>
              <a:rPr lang="fr-CH" dirty="0" err="1"/>
              <a:t>Deterministic</a:t>
            </a:r>
            <a:endParaRPr lang="fr-CH" dirty="0"/>
          </a:p>
        </p:txBody>
      </p:sp>
    </p:spTree>
    <p:extLst>
      <p:ext uri="{BB962C8B-B14F-4D97-AF65-F5344CB8AC3E}">
        <p14:creationId xmlns:p14="http://schemas.microsoft.com/office/powerpoint/2010/main" val="21007996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a:solidFill>
                  <a:schemeClr val="accent1"/>
                </a:solidFill>
              </a:rPr>
              <a:t>Local </a:t>
            </a:r>
            <a:r>
              <a:rPr lang="fr-CH" dirty="0" err="1">
                <a:solidFill>
                  <a:schemeClr val="accent1"/>
                </a:solidFill>
              </a:rPr>
              <a:t>analysis</a:t>
            </a:r>
            <a:endParaRPr lang="fr-CH" dirty="0">
              <a:solidFill>
                <a:schemeClr val="accent1"/>
              </a:solidFill>
            </a:endParaRPr>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25</a:t>
            </a:fld>
            <a:endParaRPr lang="fr-CH"/>
          </a:p>
        </p:txBody>
      </p:sp>
      <p:pic>
        <p:nvPicPr>
          <p:cNvPr id="41" name="Image 40" descr="Une image contenant carte&#10;&#10;Description générée automatiquement">
            <a:extLst>
              <a:ext uri="{FF2B5EF4-FFF2-40B4-BE49-F238E27FC236}">
                <a16:creationId xmlns:a16="http://schemas.microsoft.com/office/drawing/2014/main" id="{5D194E76-4F84-42C1-A4D9-AEB168DA5C6A}"/>
              </a:ext>
            </a:extLst>
          </p:cNvPr>
          <p:cNvPicPr>
            <a:picLocks noChangeAspect="1"/>
          </p:cNvPicPr>
          <p:nvPr/>
        </p:nvPicPr>
        <p:blipFill rotWithShape="1">
          <a:blip r:embed="rId2">
            <a:extLst>
              <a:ext uri="{28A0092B-C50C-407E-A947-70E740481C1C}">
                <a14:useLocalDpi xmlns:a14="http://schemas.microsoft.com/office/drawing/2010/main" val="0"/>
              </a:ext>
            </a:extLst>
          </a:blip>
          <a:srcRect l="2008" t="494"/>
          <a:stretch/>
        </p:blipFill>
        <p:spPr>
          <a:xfrm>
            <a:off x="6598919" y="1814331"/>
            <a:ext cx="5273039" cy="3847491"/>
          </a:xfrm>
          <a:prstGeom prst="rect">
            <a:avLst/>
          </a:prstGeom>
        </p:spPr>
      </p:pic>
      <p:sp>
        <p:nvSpPr>
          <p:cNvPr id="48" name="Espace réservé du contenu 2">
            <a:extLst>
              <a:ext uri="{FF2B5EF4-FFF2-40B4-BE49-F238E27FC236}">
                <a16:creationId xmlns:a16="http://schemas.microsoft.com/office/drawing/2014/main" id="{46CB4CE5-E2E5-4715-BD14-AFDBD7E62E1E}"/>
              </a:ext>
            </a:extLst>
          </p:cNvPr>
          <p:cNvSpPr>
            <a:spLocks noGrp="1"/>
          </p:cNvSpPr>
          <p:nvPr>
            <p:ph idx="1"/>
          </p:nvPr>
        </p:nvSpPr>
        <p:spPr>
          <a:xfrm>
            <a:off x="611530" y="2340162"/>
            <a:ext cx="10515600" cy="3178609"/>
          </a:xfrm>
        </p:spPr>
        <p:txBody>
          <a:bodyPr>
            <a:normAutofit/>
          </a:bodyPr>
          <a:lstStyle/>
          <a:p>
            <a:pPr>
              <a:buClr>
                <a:schemeClr val="accent1"/>
              </a:buClr>
              <a:buSzPct val="130000"/>
            </a:pPr>
            <a:r>
              <a:rPr lang="fr-CH" sz="3200" dirty="0"/>
              <a:t>Model </a:t>
            </a:r>
            <a:r>
              <a:rPr lang="fr-CH" sz="3200" dirty="0" err="1"/>
              <a:t>complexity</a:t>
            </a:r>
            <a:endParaRPr lang="fr-CH" sz="3200" dirty="0"/>
          </a:p>
          <a:p>
            <a:pPr>
              <a:buClr>
                <a:schemeClr val="accent1"/>
              </a:buClr>
              <a:buSzPct val="130000"/>
            </a:pPr>
            <a:endParaRPr lang="fr-CH" sz="3200" dirty="0"/>
          </a:p>
          <a:p>
            <a:pPr>
              <a:buClr>
                <a:schemeClr val="accent1"/>
              </a:buClr>
              <a:buSzPct val="130000"/>
            </a:pPr>
            <a:r>
              <a:rPr lang="fr-CH" sz="3200" dirty="0"/>
              <a:t>Time </a:t>
            </a:r>
            <a:r>
              <a:rPr lang="fr-CH" sz="3200" dirty="0" err="1"/>
              <a:t>complexity</a:t>
            </a:r>
            <a:endParaRPr lang="fr-CH" sz="3200" dirty="0"/>
          </a:p>
          <a:p>
            <a:pPr>
              <a:buClr>
                <a:schemeClr val="accent1"/>
              </a:buClr>
              <a:buSzPct val="130000"/>
            </a:pPr>
            <a:endParaRPr lang="fr-CH" sz="3200" dirty="0"/>
          </a:p>
          <a:p>
            <a:pPr>
              <a:buClr>
                <a:schemeClr val="accent1"/>
              </a:buClr>
              <a:buSzPct val="130000"/>
            </a:pPr>
            <a:r>
              <a:rPr lang="fr-CH" sz="3200" dirty="0" err="1"/>
              <a:t>Evaluate</a:t>
            </a:r>
            <a:r>
              <a:rPr lang="fr-CH" sz="3200" dirty="0"/>
              <a:t> </a:t>
            </a:r>
            <a:r>
              <a:rPr lang="fr-CH" sz="3200" dirty="0" err="1"/>
              <a:t>random</a:t>
            </a:r>
            <a:r>
              <a:rPr lang="fr-CH" sz="3200" dirty="0"/>
              <a:t> </a:t>
            </a:r>
            <a:r>
              <a:rPr lang="fr-CH" sz="3200" dirty="0" err="1"/>
              <a:t>reinsertion</a:t>
            </a:r>
            <a:endParaRPr lang="fr-CH" sz="3200" dirty="0"/>
          </a:p>
          <a:p>
            <a:endParaRPr lang="fr-CH" sz="3200" dirty="0"/>
          </a:p>
          <a:p>
            <a:endParaRPr lang="fr-CH" sz="3200" dirty="0"/>
          </a:p>
          <a:p>
            <a:endParaRPr lang="fr-CH" sz="3200" dirty="0"/>
          </a:p>
        </p:txBody>
      </p:sp>
    </p:spTree>
    <p:extLst>
      <p:ext uri="{BB962C8B-B14F-4D97-AF65-F5344CB8AC3E}">
        <p14:creationId xmlns:p14="http://schemas.microsoft.com/office/powerpoint/2010/main" val="1636673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a:solidFill>
                  <a:schemeClr val="accent1"/>
                </a:solidFill>
              </a:rPr>
              <a:t>Local </a:t>
            </a:r>
            <a:r>
              <a:rPr lang="fr-CH" dirty="0" err="1">
                <a:solidFill>
                  <a:schemeClr val="accent1"/>
                </a:solidFill>
              </a:rPr>
              <a:t>analysis</a:t>
            </a:r>
            <a:r>
              <a:rPr lang="fr-CH" dirty="0">
                <a:solidFill>
                  <a:schemeClr val="accent1"/>
                </a:solidFill>
              </a:rPr>
              <a:t> : </a:t>
            </a:r>
            <a:r>
              <a:rPr lang="fr-CH" dirty="0" err="1">
                <a:solidFill>
                  <a:schemeClr val="accent1"/>
                </a:solidFill>
              </a:rPr>
              <a:t>left</a:t>
            </a:r>
            <a:r>
              <a:rPr lang="fr-CH" dirty="0">
                <a:solidFill>
                  <a:schemeClr val="accent1"/>
                </a:solidFill>
              </a:rPr>
              <a:t> part</a:t>
            </a:r>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26</a:t>
            </a:fld>
            <a:endParaRPr lang="fr-CH"/>
          </a:p>
        </p:txBody>
      </p:sp>
      <p:pic>
        <p:nvPicPr>
          <p:cNvPr id="5" name="Image 4">
            <a:extLst>
              <a:ext uri="{FF2B5EF4-FFF2-40B4-BE49-F238E27FC236}">
                <a16:creationId xmlns:a16="http://schemas.microsoft.com/office/drawing/2014/main" id="{72A0D44D-B6A3-4154-890B-8DCB6661CE75}"/>
              </a:ext>
            </a:extLst>
          </p:cNvPr>
          <p:cNvPicPr>
            <a:picLocks noChangeAspect="1"/>
          </p:cNvPicPr>
          <p:nvPr/>
        </p:nvPicPr>
        <p:blipFill>
          <a:blip r:embed="rId2"/>
          <a:stretch>
            <a:fillRect/>
          </a:stretch>
        </p:blipFill>
        <p:spPr>
          <a:xfrm>
            <a:off x="2110635" y="1753235"/>
            <a:ext cx="2560530" cy="4540567"/>
          </a:xfrm>
          <a:prstGeom prst="rect">
            <a:avLst/>
          </a:prstGeom>
        </p:spPr>
      </p:pic>
      <p:sp>
        <p:nvSpPr>
          <p:cNvPr id="10" name="Espace réservé du contenu 2">
            <a:extLst>
              <a:ext uri="{FF2B5EF4-FFF2-40B4-BE49-F238E27FC236}">
                <a16:creationId xmlns:a16="http://schemas.microsoft.com/office/drawing/2014/main" id="{75C6735D-43F6-4D62-8436-52388FEF7ECC}"/>
              </a:ext>
            </a:extLst>
          </p:cNvPr>
          <p:cNvSpPr>
            <a:spLocks noGrp="1"/>
          </p:cNvSpPr>
          <p:nvPr>
            <p:ph idx="1"/>
          </p:nvPr>
        </p:nvSpPr>
        <p:spPr>
          <a:xfrm>
            <a:off x="5579770" y="2203002"/>
            <a:ext cx="10515600" cy="3178609"/>
          </a:xfrm>
        </p:spPr>
        <p:txBody>
          <a:bodyPr>
            <a:normAutofit fontScale="92500" lnSpcReduction="20000"/>
          </a:bodyPr>
          <a:lstStyle/>
          <a:p>
            <a:pPr>
              <a:buClr>
                <a:schemeClr val="accent1"/>
              </a:buClr>
              <a:buSzPct val="130000"/>
            </a:pPr>
            <a:r>
              <a:rPr lang="fr-CH" sz="3200" dirty="0" err="1"/>
              <a:t>Average</a:t>
            </a:r>
            <a:r>
              <a:rPr lang="fr-CH" sz="3200" dirty="0"/>
              <a:t> </a:t>
            </a:r>
            <a:r>
              <a:rPr lang="fr-CH" sz="3200" dirty="0" err="1"/>
              <a:t>error</a:t>
            </a:r>
            <a:r>
              <a:rPr lang="fr-CH" sz="3200" dirty="0"/>
              <a:t> : 0.15</a:t>
            </a:r>
          </a:p>
          <a:p>
            <a:pPr>
              <a:buClr>
                <a:schemeClr val="accent1"/>
              </a:buClr>
              <a:buSzPct val="130000"/>
            </a:pPr>
            <a:endParaRPr lang="fr-CH" sz="3200" dirty="0"/>
          </a:p>
          <a:p>
            <a:pPr>
              <a:buClr>
                <a:schemeClr val="accent1"/>
              </a:buClr>
              <a:buSzPct val="130000"/>
            </a:pPr>
            <a:r>
              <a:rPr lang="fr-CH" sz="3200" dirty="0"/>
              <a:t>Total </a:t>
            </a:r>
            <a:r>
              <a:rPr lang="fr-CH" sz="3200" dirty="0" err="1"/>
              <a:t>error</a:t>
            </a:r>
            <a:r>
              <a:rPr lang="fr-CH" sz="3200" dirty="0"/>
              <a:t> : 4.373</a:t>
            </a:r>
          </a:p>
          <a:p>
            <a:pPr>
              <a:buClr>
                <a:schemeClr val="accent1"/>
              </a:buClr>
              <a:buSzPct val="130000"/>
            </a:pPr>
            <a:endParaRPr lang="fr-CH" sz="3200" dirty="0"/>
          </a:p>
          <a:p>
            <a:pPr>
              <a:buClr>
                <a:schemeClr val="accent1"/>
              </a:buClr>
              <a:buSzPct val="130000"/>
            </a:pPr>
            <a:r>
              <a:rPr lang="fr-CH" sz="3200" dirty="0" err="1"/>
              <a:t>Average</a:t>
            </a:r>
            <a:r>
              <a:rPr lang="fr-CH" sz="3200" dirty="0"/>
              <a:t> </a:t>
            </a:r>
            <a:r>
              <a:rPr lang="fr-CH" sz="3200" dirty="0" err="1"/>
              <a:t>connector</a:t>
            </a:r>
            <a:r>
              <a:rPr lang="fr-CH" sz="3200" dirty="0"/>
              <a:t> </a:t>
            </a:r>
            <a:r>
              <a:rPr lang="fr-CH" sz="3200" dirty="0" err="1"/>
              <a:t>error</a:t>
            </a:r>
            <a:r>
              <a:rPr lang="fr-CH" sz="3200" dirty="0"/>
              <a:t> : 0.358</a:t>
            </a:r>
          </a:p>
          <a:p>
            <a:pPr>
              <a:buClr>
                <a:schemeClr val="accent1"/>
              </a:buClr>
              <a:buSzPct val="130000"/>
            </a:pPr>
            <a:endParaRPr lang="fr-CH" sz="3200" dirty="0"/>
          </a:p>
          <a:p>
            <a:pPr>
              <a:buClr>
                <a:schemeClr val="accent1"/>
              </a:buClr>
              <a:buSzPct val="130000"/>
            </a:pPr>
            <a:r>
              <a:rPr lang="fr-CH" sz="3200" dirty="0"/>
              <a:t>Total </a:t>
            </a:r>
            <a:r>
              <a:rPr lang="fr-CH" sz="3200" dirty="0" err="1"/>
              <a:t>connector</a:t>
            </a:r>
            <a:r>
              <a:rPr lang="fr-CH" sz="3200" dirty="0"/>
              <a:t> </a:t>
            </a:r>
            <a:r>
              <a:rPr lang="fr-CH" sz="3200" dirty="0" err="1"/>
              <a:t>error</a:t>
            </a:r>
            <a:r>
              <a:rPr lang="fr-CH" sz="3200" dirty="0"/>
              <a:t> : 2.51</a:t>
            </a:r>
          </a:p>
          <a:p>
            <a:endParaRPr lang="fr-CH" sz="3200" dirty="0"/>
          </a:p>
          <a:p>
            <a:endParaRPr lang="fr-CH" sz="3200" dirty="0"/>
          </a:p>
          <a:p>
            <a:endParaRPr lang="fr-CH" sz="3200" dirty="0"/>
          </a:p>
        </p:txBody>
      </p:sp>
    </p:spTree>
    <p:extLst>
      <p:ext uri="{BB962C8B-B14F-4D97-AF65-F5344CB8AC3E}">
        <p14:creationId xmlns:p14="http://schemas.microsoft.com/office/powerpoint/2010/main" val="5862824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a:solidFill>
                  <a:schemeClr val="accent1"/>
                </a:solidFill>
              </a:rPr>
              <a:t>Local </a:t>
            </a:r>
            <a:r>
              <a:rPr lang="fr-CH" dirty="0" err="1">
                <a:solidFill>
                  <a:schemeClr val="accent1"/>
                </a:solidFill>
              </a:rPr>
              <a:t>analysis</a:t>
            </a:r>
            <a:r>
              <a:rPr lang="fr-CH" dirty="0">
                <a:solidFill>
                  <a:schemeClr val="accent1"/>
                </a:solidFill>
              </a:rPr>
              <a:t> : right part</a:t>
            </a:r>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27</a:t>
            </a:fld>
            <a:endParaRPr lang="fr-CH"/>
          </a:p>
        </p:txBody>
      </p:sp>
      <p:sp>
        <p:nvSpPr>
          <p:cNvPr id="10" name="Espace réservé du contenu 2">
            <a:extLst>
              <a:ext uri="{FF2B5EF4-FFF2-40B4-BE49-F238E27FC236}">
                <a16:creationId xmlns:a16="http://schemas.microsoft.com/office/drawing/2014/main" id="{75C6735D-43F6-4D62-8436-52388FEF7ECC}"/>
              </a:ext>
            </a:extLst>
          </p:cNvPr>
          <p:cNvSpPr>
            <a:spLocks noGrp="1"/>
          </p:cNvSpPr>
          <p:nvPr>
            <p:ph idx="1"/>
          </p:nvPr>
        </p:nvSpPr>
        <p:spPr>
          <a:xfrm>
            <a:off x="5579770" y="2203002"/>
            <a:ext cx="10515600" cy="3178609"/>
          </a:xfrm>
        </p:spPr>
        <p:txBody>
          <a:bodyPr>
            <a:normAutofit fontScale="92500" lnSpcReduction="20000"/>
          </a:bodyPr>
          <a:lstStyle/>
          <a:p>
            <a:pPr>
              <a:buClr>
                <a:schemeClr val="accent1"/>
              </a:buClr>
              <a:buSzPct val="130000"/>
            </a:pPr>
            <a:r>
              <a:rPr lang="fr-CH" sz="3200" dirty="0" err="1"/>
              <a:t>Average</a:t>
            </a:r>
            <a:r>
              <a:rPr lang="fr-CH" sz="3200" dirty="0"/>
              <a:t> </a:t>
            </a:r>
            <a:r>
              <a:rPr lang="fr-CH" sz="3200" dirty="0" err="1"/>
              <a:t>error</a:t>
            </a:r>
            <a:r>
              <a:rPr lang="fr-CH" sz="3200" dirty="0"/>
              <a:t> : 0.088</a:t>
            </a:r>
          </a:p>
          <a:p>
            <a:pPr>
              <a:buClr>
                <a:schemeClr val="accent1"/>
              </a:buClr>
              <a:buSzPct val="130000"/>
            </a:pPr>
            <a:endParaRPr lang="fr-CH" sz="3200" dirty="0"/>
          </a:p>
          <a:p>
            <a:pPr>
              <a:buClr>
                <a:schemeClr val="accent1"/>
              </a:buClr>
              <a:buSzPct val="130000"/>
            </a:pPr>
            <a:r>
              <a:rPr lang="fr-CH" sz="3200" dirty="0"/>
              <a:t>Total </a:t>
            </a:r>
            <a:r>
              <a:rPr lang="fr-CH" sz="3200" dirty="0" err="1"/>
              <a:t>error</a:t>
            </a:r>
            <a:r>
              <a:rPr lang="fr-CH" sz="3200" dirty="0"/>
              <a:t> : 3.088</a:t>
            </a:r>
          </a:p>
          <a:p>
            <a:pPr>
              <a:buClr>
                <a:schemeClr val="accent1"/>
              </a:buClr>
              <a:buSzPct val="130000"/>
            </a:pPr>
            <a:endParaRPr lang="fr-CH" sz="3200" dirty="0"/>
          </a:p>
          <a:p>
            <a:pPr>
              <a:buClr>
                <a:schemeClr val="accent1"/>
              </a:buClr>
              <a:buSzPct val="130000"/>
            </a:pPr>
            <a:r>
              <a:rPr lang="fr-CH" sz="3200" dirty="0" err="1"/>
              <a:t>Average</a:t>
            </a:r>
            <a:r>
              <a:rPr lang="fr-CH" sz="3200" dirty="0"/>
              <a:t> </a:t>
            </a:r>
            <a:r>
              <a:rPr lang="fr-CH" sz="3200" dirty="0" err="1"/>
              <a:t>connector</a:t>
            </a:r>
            <a:r>
              <a:rPr lang="fr-CH" sz="3200" dirty="0"/>
              <a:t> </a:t>
            </a:r>
            <a:r>
              <a:rPr lang="fr-CH" sz="3200" dirty="0" err="1"/>
              <a:t>error</a:t>
            </a:r>
            <a:r>
              <a:rPr lang="fr-CH" sz="3200" dirty="0"/>
              <a:t> : 0.081</a:t>
            </a:r>
          </a:p>
          <a:p>
            <a:pPr>
              <a:buClr>
                <a:schemeClr val="accent1"/>
              </a:buClr>
              <a:buSzPct val="130000"/>
            </a:pPr>
            <a:endParaRPr lang="fr-CH" sz="3200" dirty="0"/>
          </a:p>
          <a:p>
            <a:pPr>
              <a:buClr>
                <a:schemeClr val="accent1"/>
              </a:buClr>
              <a:buSzPct val="130000"/>
            </a:pPr>
            <a:r>
              <a:rPr lang="fr-CH" sz="3200" dirty="0"/>
              <a:t>Total </a:t>
            </a:r>
            <a:r>
              <a:rPr lang="fr-CH" sz="3200" dirty="0" err="1"/>
              <a:t>connector</a:t>
            </a:r>
            <a:r>
              <a:rPr lang="fr-CH" sz="3200" dirty="0"/>
              <a:t> </a:t>
            </a:r>
            <a:r>
              <a:rPr lang="fr-CH" sz="3200" dirty="0" err="1"/>
              <a:t>error</a:t>
            </a:r>
            <a:r>
              <a:rPr lang="fr-CH" sz="3200" dirty="0"/>
              <a:t> : 0.916</a:t>
            </a:r>
          </a:p>
          <a:p>
            <a:endParaRPr lang="fr-CH" sz="3200" dirty="0"/>
          </a:p>
          <a:p>
            <a:endParaRPr lang="fr-CH" sz="3200" dirty="0"/>
          </a:p>
          <a:p>
            <a:endParaRPr lang="fr-CH" sz="3200" dirty="0"/>
          </a:p>
        </p:txBody>
      </p:sp>
      <p:pic>
        <p:nvPicPr>
          <p:cNvPr id="5" name="Immagine 4">
            <a:extLst>
              <a:ext uri="{FF2B5EF4-FFF2-40B4-BE49-F238E27FC236}">
                <a16:creationId xmlns:a16="http://schemas.microsoft.com/office/drawing/2014/main" id="{D37B4985-0DD0-4E3F-8654-F2CE47FF8CAD}"/>
              </a:ext>
            </a:extLst>
          </p:cNvPr>
          <p:cNvPicPr>
            <a:picLocks noChangeAspect="1"/>
          </p:cNvPicPr>
          <p:nvPr/>
        </p:nvPicPr>
        <p:blipFill>
          <a:blip r:embed="rId2"/>
          <a:stretch>
            <a:fillRect/>
          </a:stretch>
        </p:blipFill>
        <p:spPr>
          <a:xfrm>
            <a:off x="2041464" y="1420217"/>
            <a:ext cx="2316960" cy="4936133"/>
          </a:xfrm>
          <a:prstGeom prst="rect">
            <a:avLst/>
          </a:prstGeom>
        </p:spPr>
      </p:pic>
    </p:spTree>
    <p:extLst>
      <p:ext uri="{BB962C8B-B14F-4D97-AF65-F5344CB8AC3E}">
        <p14:creationId xmlns:p14="http://schemas.microsoft.com/office/powerpoint/2010/main" val="6909352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err="1">
                <a:solidFill>
                  <a:schemeClr val="accent1"/>
                </a:solidFill>
              </a:rPr>
              <a:t>Mitigate</a:t>
            </a:r>
            <a:r>
              <a:rPr lang="fr-CH" dirty="0">
                <a:solidFill>
                  <a:schemeClr val="accent1"/>
                </a:solidFill>
              </a:rPr>
              <a:t> border </a:t>
            </a:r>
            <a:r>
              <a:rPr lang="fr-CH" dirty="0" err="1">
                <a:solidFill>
                  <a:schemeClr val="accent1"/>
                </a:solidFill>
              </a:rPr>
              <a:t>error</a:t>
            </a:r>
            <a:endParaRPr lang="fr-CH" dirty="0">
              <a:solidFill>
                <a:schemeClr val="accent1"/>
              </a:solidFill>
            </a:endParaRPr>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28</a:t>
            </a:fld>
            <a:endParaRPr lang="fr-CH"/>
          </a:p>
        </p:txBody>
      </p:sp>
      <p:sp>
        <p:nvSpPr>
          <p:cNvPr id="48" name="Espace réservé du contenu 2">
            <a:extLst>
              <a:ext uri="{FF2B5EF4-FFF2-40B4-BE49-F238E27FC236}">
                <a16:creationId xmlns:a16="http://schemas.microsoft.com/office/drawing/2014/main" id="{46CB4CE5-E2E5-4715-BD14-AFDBD7E62E1E}"/>
              </a:ext>
            </a:extLst>
          </p:cNvPr>
          <p:cNvSpPr>
            <a:spLocks noGrp="1"/>
          </p:cNvSpPr>
          <p:nvPr>
            <p:ph idx="1"/>
          </p:nvPr>
        </p:nvSpPr>
        <p:spPr>
          <a:xfrm>
            <a:off x="1518310" y="2434214"/>
            <a:ext cx="10515600" cy="3178609"/>
          </a:xfrm>
        </p:spPr>
        <p:txBody>
          <a:bodyPr>
            <a:normAutofit/>
          </a:bodyPr>
          <a:lstStyle/>
          <a:p>
            <a:endParaRPr lang="fr-CH" sz="3200" dirty="0"/>
          </a:p>
          <a:p>
            <a:endParaRPr lang="fr-CH" sz="3200" dirty="0"/>
          </a:p>
          <a:p>
            <a:endParaRPr lang="fr-CH" sz="3200" dirty="0"/>
          </a:p>
        </p:txBody>
      </p:sp>
      <p:pic>
        <p:nvPicPr>
          <p:cNvPr id="3" name="Image 2">
            <a:extLst>
              <a:ext uri="{FF2B5EF4-FFF2-40B4-BE49-F238E27FC236}">
                <a16:creationId xmlns:a16="http://schemas.microsoft.com/office/drawing/2014/main" id="{CAEEBFF0-3E78-4335-B9F9-5E1E119ADA97}"/>
              </a:ext>
            </a:extLst>
          </p:cNvPr>
          <p:cNvPicPr>
            <a:picLocks noChangeAspect="1"/>
          </p:cNvPicPr>
          <p:nvPr/>
        </p:nvPicPr>
        <p:blipFill>
          <a:blip r:embed="rId2"/>
          <a:stretch>
            <a:fillRect/>
          </a:stretch>
        </p:blipFill>
        <p:spPr>
          <a:xfrm>
            <a:off x="3104887" y="1971903"/>
            <a:ext cx="5982226" cy="4103230"/>
          </a:xfrm>
          <a:prstGeom prst="rect">
            <a:avLst/>
          </a:prstGeom>
        </p:spPr>
      </p:pic>
    </p:spTree>
    <p:extLst>
      <p:ext uri="{BB962C8B-B14F-4D97-AF65-F5344CB8AC3E}">
        <p14:creationId xmlns:p14="http://schemas.microsoft.com/office/powerpoint/2010/main" val="30338714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29</a:t>
            </a:fld>
            <a:endParaRPr lang="fr-CH"/>
          </a:p>
        </p:txBody>
      </p:sp>
      <p:sp>
        <p:nvSpPr>
          <p:cNvPr id="48" name="Espace réservé du contenu 2">
            <a:extLst>
              <a:ext uri="{FF2B5EF4-FFF2-40B4-BE49-F238E27FC236}">
                <a16:creationId xmlns:a16="http://schemas.microsoft.com/office/drawing/2014/main" id="{28716D8F-6B07-4043-AD4C-06081607A30F}"/>
              </a:ext>
            </a:extLst>
          </p:cNvPr>
          <p:cNvSpPr>
            <a:spLocks noGrp="1"/>
          </p:cNvSpPr>
          <p:nvPr>
            <p:ph idx="1"/>
          </p:nvPr>
        </p:nvSpPr>
        <p:spPr>
          <a:xfrm>
            <a:off x="890007" y="2331387"/>
            <a:ext cx="6896248" cy="3178609"/>
          </a:xfrm>
        </p:spPr>
        <p:txBody>
          <a:bodyPr>
            <a:normAutofit fontScale="92500" lnSpcReduction="20000"/>
          </a:bodyPr>
          <a:lstStyle/>
          <a:p>
            <a:pPr>
              <a:buClr>
                <a:schemeClr val="accent1"/>
              </a:buClr>
              <a:buSzPct val="130000"/>
            </a:pPr>
            <a:r>
              <a:rPr lang="fr-CH" sz="3200" dirty="0"/>
              <a:t>Complete Petri Nets</a:t>
            </a:r>
          </a:p>
          <a:p>
            <a:pPr>
              <a:buClr>
                <a:schemeClr val="accent1"/>
              </a:buClr>
              <a:buSzPct val="130000"/>
            </a:pPr>
            <a:endParaRPr lang="fr-CH" sz="3200" dirty="0"/>
          </a:p>
          <a:p>
            <a:pPr>
              <a:buClr>
                <a:schemeClr val="accent1"/>
              </a:buClr>
              <a:buSzPct val="130000"/>
            </a:pPr>
            <a:r>
              <a:rPr lang="fr-CH" sz="3200" dirty="0"/>
              <a:t>5000 </a:t>
            </a:r>
            <a:r>
              <a:rPr lang="fr-CH" sz="3200" dirty="0" err="1"/>
              <a:t>iterations</a:t>
            </a:r>
            <a:r>
              <a:rPr lang="fr-CH" sz="3200" dirty="0"/>
              <a:t> for </a:t>
            </a:r>
            <a:r>
              <a:rPr lang="fr-CH" sz="3200" dirty="0" err="1"/>
              <a:t>each</a:t>
            </a:r>
            <a:r>
              <a:rPr lang="fr-CH" sz="3200" dirty="0"/>
              <a:t> batch</a:t>
            </a:r>
          </a:p>
          <a:p>
            <a:pPr>
              <a:buClr>
                <a:schemeClr val="accent1"/>
              </a:buClr>
              <a:buSzPct val="130000"/>
            </a:pPr>
            <a:endParaRPr lang="fr-CH" sz="3200" dirty="0"/>
          </a:p>
          <a:p>
            <a:pPr>
              <a:buClr>
                <a:schemeClr val="accent1"/>
              </a:buClr>
              <a:buSzPct val="130000"/>
            </a:pPr>
            <a:r>
              <a:rPr lang="fr-CH" sz="3200" dirty="0"/>
              <a:t>1% </a:t>
            </a:r>
            <a:r>
              <a:rPr lang="fr-CH" sz="3200" dirty="0" err="1"/>
              <a:t>error</a:t>
            </a:r>
            <a:endParaRPr lang="fr-CH" sz="3200" dirty="0"/>
          </a:p>
          <a:p>
            <a:pPr>
              <a:buClr>
                <a:schemeClr val="accent1"/>
              </a:buClr>
              <a:buSzPct val="130000"/>
            </a:pPr>
            <a:endParaRPr lang="fr-CH" sz="3200" dirty="0"/>
          </a:p>
          <a:p>
            <a:pPr>
              <a:buClr>
                <a:schemeClr val="accent1"/>
              </a:buClr>
              <a:buSzPct val="130000"/>
            </a:pPr>
            <a:r>
              <a:rPr lang="fr-CH" sz="3200" dirty="0"/>
              <a:t>Multiple </a:t>
            </a:r>
            <a:r>
              <a:rPr lang="fr-CH" sz="3200" dirty="0" err="1"/>
              <a:t>executions</a:t>
            </a:r>
            <a:r>
              <a:rPr lang="fr-CH" sz="3200" dirty="0"/>
              <a:t> </a:t>
            </a:r>
            <a:r>
              <a:rPr lang="fr-CH" sz="3200" dirty="0" err="1"/>
              <a:t>with</a:t>
            </a:r>
            <a:r>
              <a:rPr lang="fr-CH" sz="3200" dirty="0"/>
              <a:t> </a:t>
            </a:r>
            <a:r>
              <a:rPr lang="fr-CH" sz="3200" dirty="0" err="1"/>
              <a:t>random</a:t>
            </a:r>
            <a:r>
              <a:rPr lang="fr-CH" sz="3200" dirty="0"/>
              <a:t> </a:t>
            </a:r>
            <a:r>
              <a:rPr lang="fr-CH" sz="3200" dirty="0" err="1"/>
              <a:t>seeds</a:t>
            </a:r>
            <a:endParaRPr lang="fr-CH" sz="3200" dirty="0"/>
          </a:p>
          <a:p>
            <a:endParaRPr lang="fr-CH" sz="3200" dirty="0"/>
          </a:p>
          <a:p>
            <a:endParaRPr lang="fr-CH" sz="3200" dirty="0"/>
          </a:p>
          <a:p>
            <a:endParaRPr lang="fr-CH" sz="3200" dirty="0"/>
          </a:p>
          <a:p>
            <a:endParaRPr lang="fr-CH" sz="3200" dirty="0"/>
          </a:p>
          <a:p>
            <a:endParaRPr lang="fr-CH" sz="3200" dirty="0"/>
          </a:p>
          <a:p>
            <a:endParaRPr lang="fr-CH" sz="3200" dirty="0"/>
          </a:p>
        </p:txBody>
      </p:sp>
      <p:sp>
        <p:nvSpPr>
          <p:cNvPr id="8" name="Titre 1">
            <a:extLst>
              <a:ext uri="{FF2B5EF4-FFF2-40B4-BE49-F238E27FC236}">
                <a16:creationId xmlns:a16="http://schemas.microsoft.com/office/drawing/2014/main" id="{24065F08-79CE-4E3E-83AC-350EC554A5DF}"/>
              </a:ext>
            </a:extLst>
          </p:cNvPr>
          <p:cNvSpPr>
            <a:spLocks noGrp="1"/>
          </p:cNvSpPr>
          <p:nvPr>
            <p:ph type="title"/>
          </p:nvPr>
        </p:nvSpPr>
        <p:spPr>
          <a:xfrm>
            <a:off x="838200" y="365125"/>
            <a:ext cx="10515600" cy="1325563"/>
          </a:xfrm>
        </p:spPr>
        <p:txBody>
          <a:bodyPr/>
          <a:lstStyle/>
          <a:p>
            <a:pPr algn="ctr"/>
            <a:r>
              <a:rPr lang="fr-CH" dirty="0" err="1">
                <a:solidFill>
                  <a:schemeClr val="accent1"/>
                </a:solidFill>
              </a:rPr>
              <a:t>Complexity</a:t>
            </a:r>
            <a:r>
              <a:rPr lang="fr-CH" dirty="0">
                <a:solidFill>
                  <a:schemeClr val="accent1"/>
                </a:solidFill>
              </a:rPr>
              <a:t> </a:t>
            </a:r>
            <a:r>
              <a:rPr lang="fr-CH" dirty="0" err="1">
                <a:solidFill>
                  <a:schemeClr val="accent1"/>
                </a:solidFill>
              </a:rPr>
              <a:t>Analysis</a:t>
            </a:r>
            <a:r>
              <a:rPr lang="fr-CH" dirty="0">
                <a:solidFill>
                  <a:schemeClr val="accent1"/>
                </a:solidFill>
              </a:rPr>
              <a:t> : Model</a:t>
            </a:r>
          </a:p>
        </p:txBody>
      </p:sp>
      <p:pic>
        <p:nvPicPr>
          <p:cNvPr id="11" name="Immagine 10">
            <a:extLst>
              <a:ext uri="{FF2B5EF4-FFF2-40B4-BE49-F238E27FC236}">
                <a16:creationId xmlns:a16="http://schemas.microsoft.com/office/drawing/2014/main" id="{630C1978-A919-4F78-AC1C-A99EAA3BF026}"/>
              </a:ext>
            </a:extLst>
          </p:cNvPr>
          <p:cNvPicPr>
            <a:picLocks noChangeAspect="1"/>
          </p:cNvPicPr>
          <p:nvPr/>
        </p:nvPicPr>
        <p:blipFill rotWithShape="1">
          <a:blip r:embed="rId2"/>
          <a:srcRect l="11175" t="4731" r="2171" b="4333"/>
          <a:stretch/>
        </p:blipFill>
        <p:spPr>
          <a:xfrm>
            <a:off x="7564583" y="1971818"/>
            <a:ext cx="4267200" cy="3897746"/>
          </a:xfrm>
          <a:prstGeom prst="rect">
            <a:avLst/>
          </a:prstGeom>
        </p:spPr>
      </p:pic>
    </p:spTree>
    <p:extLst>
      <p:ext uri="{BB962C8B-B14F-4D97-AF65-F5344CB8AC3E}">
        <p14:creationId xmlns:p14="http://schemas.microsoft.com/office/powerpoint/2010/main" val="719706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965C75-1161-47AC-BEBE-06967581B3D4}"/>
              </a:ext>
            </a:extLst>
          </p:cNvPr>
          <p:cNvSpPr>
            <a:spLocks noGrp="1"/>
          </p:cNvSpPr>
          <p:nvPr>
            <p:ph type="title"/>
          </p:nvPr>
        </p:nvSpPr>
        <p:spPr/>
        <p:txBody>
          <a:bodyPr/>
          <a:lstStyle/>
          <a:p>
            <a:pPr algn="ctr"/>
            <a:r>
              <a:rPr lang="fr-CH" dirty="0" err="1">
                <a:solidFill>
                  <a:schemeClr val="accent1"/>
                </a:solidFill>
              </a:rPr>
              <a:t>Probabilistic</a:t>
            </a:r>
            <a:r>
              <a:rPr lang="fr-CH" dirty="0">
                <a:solidFill>
                  <a:schemeClr val="accent1"/>
                </a:solidFill>
              </a:rPr>
              <a:t> Model Checker</a:t>
            </a:r>
          </a:p>
        </p:txBody>
      </p:sp>
      <p:pic>
        <p:nvPicPr>
          <p:cNvPr id="6" name="Image 5">
            <a:extLst>
              <a:ext uri="{FF2B5EF4-FFF2-40B4-BE49-F238E27FC236}">
                <a16:creationId xmlns:a16="http://schemas.microsoft.com/office/drawing/2014/main" id="{C48D1720-3AA2-4737-9961-41B178DF9D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6950" y="1788662"/>
            <a:ext cx="1283493" cy="1283493"/>
          </a:xfrm>
          <a:prstGeom prst="rect">
            <a:avLst/>
          </a:prstGeom>
        </p:spPr>
      </p:pic>
      <p:sp>
        <p:nvSpPr>
          <p:cNvPr id="7" name="ZoneTexte 6">
            <a:extLst>
              <a:ext uri="{FF2B5EF4-FFF2-40B4-BE49-F238E27FC236}">
                <a16:creationId xmlns:a16="http://schemas.microsoft.com/office/drawing/2014/main" id="{D6E1B946-0148-4B6D-BCCC-52ADD71A860A}"/>
              </a:ext>
            </a:extLst>
          </p:cNvPr>
          <p:cNvSpPr txBox="1"/>
          <p:nvPr/>
        </p:nvSpPr>
        <p:spPr>
          <a:xfrm>
            <a:off x="2532458" y="3016240"/>
            <a:ext cx="689713" cy="307777"/>
          </a:xfrm>
          <a:prstGeom prst="rect">
            <a:avLst/>
          </a:prstGeom>
          <a:noFill/>
        </p:spPr>
        <p:txBody>
          <a:bodyPr wrap="square" rtlCol="0">
            <a:spAutoFit/>
          </a:bodyPr>
          <a:lstStyle/>
          <a:p>
            <a:r>
              <a:rPr lang="fr-CH" sz="1400" dirty="0"/>
              <a:t>Model</a:t>
            </a:r>
          </a:p>
        </p:txBody>
      </p:sp>
      <p:pic>
        <p:nvPicPr>
          <p:cNvPr id="9" name="Graphique 8" descr="Papier">
            <a:extLst>
              <a:ext uri="{FF2B5EF4-FFF2-40B4-BE49-F238E27FC236}">
                <a16:creationId xmlns:a16="http://schemas.microsoft.com/office/drawing/2014/main" id="{42483E05-4718-4893-8462-CC597C3C24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75841" y="4296682"/>
            <a:ext cx="1605376" cy="1605376"/>
          </a:xfrm>
          <a:prstGeom prst="rect">
            <a:avLst/>
          </a:prstGeom>
        </p:spPr>
      </p:pic>
      <mc:AlternateContent xmlns:mc="http://schemas.openxmlformats.org/markup-compatibility/2006" xmlns:a14="http://schemas.microsoft.com/office/drawing/2010/main">
        <mc:Choice Requires="a14">
          <p:sp>
            <p:nvSpPr>
              <p:cNvPr id="10" name="ZoneTexte 9">
                <a:extLst>
                  <a:ext uri="{FF2B5EF4-FFF2-40B4-BE49-F238E27FC236}">
                    <a16:creationId xmlns:a16="http://schemas.microsoft.com/office/drawing/2014/main" id="{DD99F7D5-AFDC-496B-92CF-2E59F411C66D}"/>
                  </a:ext>
                </a:extLst>
              </p:cNvPr>
              <p:cNvSpPr txBox="1"/>
              <p:nvPr/>
            </p:nvSpPr>
            <p:spPr>
              <a:xfrm>
                <a:off x="2532459" y="4881156"/>
                <a:ext cx="88079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CH" sz="4000" b="0" i="1" smtClean="0">
                          <a:latin typeface="Cambria Math" panose="02040503050406030204" pitchFamily="18" charset="0"/>
                        </a:rPr>
                        <m:t>𝜙</m:t>
                      </m:r>
                    </m:oMath>
                  </m:oMathPara>
                </a14:m>
                <a:endParaRPr lang="fr-CH" sz="4000" dirty="0"/>
              </a:p>
            </p:txBody>
          </p:sp>
        </mc:Choice>
        <mc:Fallback xmlns="">
          <p:sp>
            <p:nvSpPr>
              <p:cNvPr id="10" name="ZoneTexte 9">
                <a:extLst>
                  <a:ext uri="{FF2B5EF4-FFF2-40B4-BE49-F238E27FC236}">
                    <a16:creationId xmlns:a16="http://schemas.microsoft.com/office/drawing/2014/main" id="{DD99F7D5-AFDC-496B-92CF-2E59F411C66D}"/>
                  </a:ext>
                </a:extLst>
              </p:cNvPr>
              <p:cNvSpPr txBox="1">
                <a:spLocks noRot="1" noChangeAspect="1" noMove="1" noResize="1" noEditPoints="1" noAdjustHandles="1" noChangeArrowheads="1" noChangeShapeType="1" noTextEdit="1"/>
              </p:cNvSpPr>
              <p:nvPr/>
            </p:nvSpPr>
            <p:spPr>
              <a:xfrm>
                <a:off x="2532459" y="4881156"/>
                <a:ext cx="880790" cy="707886"/>
              </a:xfrm>
              <a:prstGeom prst="rect">
                <a:avLst/>
              </a:prstGeom>
              <a:blipFill>
                <a:blip r:embed="rId5"/>
                <a:stretch>
                  <a:fillRect/>
                </a:stretch>
              </a:blipFill>
            </p:spPr>
            <p:txBody>
              <a:bodyPr/>
              <a:lstStyle/>
              <a:p>
                <a:r>
                  <a:rPr lang="fr-CH">
                    <a:noFill/>
                  </a:rPr>
                  <a:t> </a:t>
                </a:r>
              </a:p>
            </p:txBody>
          </p:sp>
        </mc:Fallback>
      </mc:AlternateContent>
      <p:sp>
        <p:nvSpPr>
          <p:cNvPr id="11" name="ZoneTexte 10">
            <a:extLst>
              <a:ext uri="{FF2B5EF4-FFF2-40B4-BE49-F238E27FC236}">
                <a16:creationId xmlns:a16="http://schemas.microsoft.com/office/drawing/2014/main" id="{271B784C-D4EE-419F-B3ED-79A475305676}"/>
              </a:ext>
            </a:extLst>
          </p:cNvPr>
          <p:cNvSpPr txBox="1"/>
          <p:nvPr/>
        </p:nvSpPr>
        <p:spPr>
          <a:xfrm>
            <a:off x="2533027" y="5865739"/>
            <a:ext cx="1003128" cy="307777"/>
          </a:xfrm>
          <a:prstGeom prst="rect">
            <a:avLst/>
          </a:prstGeom>
          <a:noFill/>
        </p:spPr>
        <p:txBody>
          <a:bodyPr wrap="square" rtlCol="0">
            <a:spAutoFit/>
          </a:bodyPr>
          <a:lstStyle/>
          <a:p>
            <a:r>
              <a:rPr lang="fr-CH" sz="1400" dirty="0" err="1"/>
              <a:t>Properties</a:t>
            </a:r>
            <a:endParaRPr lang="fr-CH" sz="1400" dirty="0"/>
          </a:p>
        </p:txBody>
      </p:sp>
      <p:cxnSp>
        <p:nvCxnSpPr>
          <p:cNvPr id="13" name="Connecteur droit avec flèche 12">
            <a:extLst>
              <a:ext uri="{FF2B5EF4-FFF2-40B4-BE49-F238E27FC236}">
                <a16:creationId xmlns:a16="http://schemas.microsoft.com/office/drawing/2014/main" id="{DED02809-484D-4CBA-942B-782B14CCDB03}"/>
              </a:ext>
            </a:extLst>
          </p:cNvPr>
          <p:cNvCxnSpPr>
            <a:cxnSpLocks/>
            <a:stCxn id="6" idx="3"/>
            <a:endCxn id="21" idx="1"/>
          </p:cNvCxnSpPr>
          <p:nvPr/>
        </p:nvCxnSpPr>
        <p:spPr>
          <a:xfrm>
            <a:off x="3550443" y="2430409"/>
            <a:ext cx="1732360" cy="1197013"/>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5" name="Connecteur droit avec flèche 14">
            <a:extLst>
              <a:ext uri="{FF2B5EF4-FFF2-40B4-BE49-F238E27FC236}">
                <a16:creationId xmlns:a16="http://schemas.microsoft.com/office/drawing/2014/main" id="{64300C58-E989-4DCB-B375-026BFA6B5D5B}"/>
              </a:ext>
            </a:extLst>
          </p:cNvPr>
          <p:cNvCxnSpPr>
            <a:cxnSpLocks/>
            <a:stCxn id="9" idx="3"/>
            <a:endCxn id="21" idx="1"/>
          </p:cNvCxnSpPr>
          <p:nvPr/>
        </p:nvCxnSpPr>
        <p:spPr>
          <a:xfrm flipV="1">
            <a:off x="3781217" y="3627422"/>
            <a:ext cx="1501586" cy="14719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Graphique 20" descr="Écran">
            <a:extLst>
              <a:ext uri="{FF2B5EF4-FFF2-40B4-BE49-F238E27FC236}">
                <a16:creationId xmlns:a16="http://schemas.microsoft.com/office/drawing/2014/main" id="{1AACD88D-5D99-4496-9283-A361F973AB5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282803" y="2814225"/>
            <a:ext cx="1626394" cy="1626394"/>
          </a:xfrm>
          <a:prstGeom prst="rect">
            <a:avLst/>
          </a:prstGeom>
        </p:spPr>
      </p:pic>
      <p:sp>
        <p:nvSpPr>
          <p:cNvPr id="28" name="ZoneTexte 27">
            <a:extLst>
              <a:ext uri="{FF2B5EF4-FFF2-40B4-BE49-F238E27FC236}">
                <a16:creationId xmlns:a16="http://schemas.microsoft.com/office/drawing/2014/main" id="{8A7C2394-544F-45DE-B56A-39B1B8DF4F89}"/>
              </a:ext>
            </a:extLst>
          </p:cNvPr>
          <p:cNvSpPr txBox="1"/>
          <p:nvPr/>
        </p:nvSpPr>
        <p:spPr>
          <a:xfrm>
            <a:off x="5674734" y="3238689"/>
            <a:ext cx="821702" cy="523220"/>
          </a:xfrm>
          <a:prstGeom prst="rect">
            <a:avLst/>
          </a:prstGeom>
          <a:noFill/>
        </p:spPr>
        <p:txBody>
          <a:bodyPr wrap="square" rtlCol="0">
            <a:spAutoFit/>
          </a:bodyPr>
          <a:lstStyle/>
          <a:p>
            <a:pPr algn="ctr"/>
            <a:r>
              <a:rPr lang="fr-CH" sz="1400" dirty="0"/>
              <a:t>Model Checker</a:t>
            </a:r>
          </a:p>
        </p:txBody>
      </p:sp>
      <p:sp>
        <p:nvSpPr>
          <p:cNvPr id="33" name="ZoneTexte 32">
            <a:extLst>
              <a:ext uri="{FF2B5EF4-FFF2-40B4-BE49-F238E27FC236}">
                <a16:creationId xmlns:a16="http://schemas.microsoft.com/office/drawing/2014/main" id="{BA3D7962-57DD-4E26-93F1-FC7346882AFA}"/>
              </a:ext>
            </a:extLst>
          </p:cNvPr>
          <p:cNvSpPr txBox="1"/>
          <p:nvPr/>
        </p:nvSpPr>
        <p:spPr>
          <a:xfrm>
            <a:off x="9524912" y="3429000"/>
            <a:ext cx="795337" cy="369332"/>
          </a:xfrm>
          <a:prstGeom prst="rect">
            <a:avLst/>
          </a:prstGeom>
          <a:noFill/>
        </p:spPr>
        <p:txBody>
          <a:bodyPr wrap="square" rtlCol="0">
            <a:spAutoFit/>
          </a:bodyPr>
          <a:lstStyle/>
          <a:p>
            <a:r>
              <a:rPr lang="fr-CH" dirty="0" err="1"/>
              <a:t>Result</a:t>
            </a:r>
            <a:endParaRPr lang="fr-CH" dirty="0"/>
          </a:p>
        </p:txBody>
      </p:sp>
      <p:cxnSp>
        <p:nvCxnSpPr>
          <p:cNvPr id="35" name="Connecteur droit avec flèche 34">
            <a:extLst>
              <a:ext uri="{FF2B5EF4-FFF2-40B4-BE49-F238E27FC236}">
                <a16:creationId xmlns:a16="http://schemas.microsoft.com/office/drawing/2014/main" id="{5649657F-E2DA-43DA-A349-E7FA0BFE3872}"/>
              </a:ext>
            </a:extLst>
          </p:cNvPr>
          <p:cNvCxnSpPr>
            <a:cxnSpLocks/>
            <a:stCxn id="21" idx="3"/>
          </p:cNvCxnSpPr>
          <p:nvPr/>
        </p:nvCxnSpPr>
        <p:spPr>
          <a:xfrm>
            <a:off x="6909197" y="3627422"/>
            <a:ext cx="184904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pic>
        <p:nvPicPr>
          <p:cNvPr id="37" name="Graphique 36" descr="Coche">
            <a:extLst>
              <a:ext uri="{FF2B5EF4-FFF2-40B4-BE49-F238E27FC236}">
                <a16:creationId xmlns:a16="http://schemas.microsoft.com/office/drawing/2014/main" id="{B8BE1203-1D9A-4B04-B445-950738CB0A3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83046" y="3292733"/>
            <a:ext cx="638045" cy="638045"/>
          </a:xfrm>
          <a:prstGeom prst="rect">
            <a:avLst/>
          </a:prstGeom>
        </p:spPr>
      </p:pic>
      <p:sp>
        <p:nvSpPr>
          <p:cNvPr id="3" name="Segnaposto numero diapositiva 2">
            <a:extLst>
              <a:ext uri="{FF2B5EF4-FFF2-40B4-BE49-F238E27FC236}">
                <a16:creationId xmlns:a16="http://schemas.microsoft.com/office/drawing/2014/main" id="{395FD8AC-2F10-401A-988B-59176F807E6B}"/>
              </a:ext>
            </a:extLst>
          </p:cNvPr>
          <p:cNvSpPr>
            <a:spLocks noGrp="1"/>
          </p:cNvSpPr>
          <p:nvPr>
            <p:ph type="sldNum" sz="quarter" idx="12"/>
          </p:nvPr>
        </p:nvSpPr>
        <p:spPr/>
        <p:txBody>
          <a:bodyPr/>
          <a:lstStyle/>
          <a:p>
            <a:fld id="{29EDCAA9-A281-4BED-B172-048C7AE96558}" type="slidenum">
              <a:rPr lang="fr-CH" smtClean="0"/>
              <a:t>3</a:t>
            </a:fld>
            <a:endParaRPr lang="fr-CH"/>
          </a:p>
        </p:txBody>
      </p:sp>
    </p:spTree>
    <p:extLst>
      <p:ext uri="{BB962C8B-B14F-4D97-AF65-F5344CB8AC3E}">
        <p14:creationId xmlns:p14="http://schemas.microsoft.com/office/powerpoint/2010/main" val="16733861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err="1">
                <a:solidFill>
                  <a:schemeClr val="accent1"/>
                </a:solidFill>
              </a:rPr>
              <a:t>Complexity</a:t>
            </a:r>
            <a:r>
              <a:rPr lang="fr-CH" dirty="0">
                <a:solidFill>
                  <a:schemeClr val="accent1"/>
                </a:solidFill>
              </a:rPr>
              <a:t> </a:t>
            </a:r>
            <a:r>
              <a:rPr lang="fr-CH" dirty="0" err="1">
                <a:solidFill>
                  <a:schemeClr val="accent1"/>
                </a:solidFill>
              </a:rPr>
              <a:t>Analysis</a:t>
            </a:r>
            <a:r>
              <a:rPr lang="fr-CH" dirty="0">
                <a:solidFill>
                  <a:schemeClr val="accent1"/>
                </a:solidFill>
              </a:rPr>
              <a:t> : </a:t>
            </a:r>
            <a:r>
              <a:rPr lang="fr-CH" dirty="0" err="1">
                <a:solidFill>
                  <a:schemeClr val="accent1"/>
                </a:solidFill>
              </a:rPr>
              <a:t>Results</a:t>
            </a:r>
            <a:endParaRPr lang="fr-CH" dirty="0">
              <a:solidFill>
                <a:schemeClr val="accent1"/>
              </a:solidFill>
            </a:endParaRPr>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30</a:t>
            </a:fld>
            <a:endParaRPr lang="fr-CH"/>
          </a:p>
        </p:txBody>
      </p:sp>
      <p:pic>
        <p:nvPicPr>
          <p:cNvPr id="13" name="Immagine 12">
            <a:extLst>
              <a:ext uri="{FF2B5EF4-FFF2-40B4-BE49-F238E27FC236}">
                <a16:creationId xmlns:a16="http://schemas.microsoft.com/office/drawing/2014/main" id="{4B437ADA-9054-4767-9239-0B4E23170B13}"/>
              </a:ext>
            </a:extLst>
          </p:cNvPr>
          <p:cNvPicPr>
            <a:picLocks noChangeAspect="1"/>
          </p:cNvPicPr>
          <p:nvPr/>
        </p:nvPicPr>
        <p:blipFill>
          <a:blip r:embed="rId3"/>
          <a:stretch>
            <a:fillRect/>
          </a:stretch>
        </p:blipFill>
        <p:spPr>
          <a:xfrm>
            <a:off x="6263199" y="1998514"/>
            <a:ext cx="5090601" cy="3304318"/>
          </a:xfrm>
          <a:prstGeom prst="rect">
            <a:avLst/>
          </a:prstGeom>
        </p:spPr>
      </p:pic>
      <p:pic>
        <p:nvPicPr>
          <p:cNvPr id="14" name="Immagine 13">
            <a:extLst>
              <a:ext uri="{FF2B5EF4-FFF2-40B4-BE49-F238E27FC236}">
                <a16:creationId xmlns:a16="http://schemas.microsoft.com/office/drawing/2014/main" id="{2C8ABA04-13DF-4E5E-B1A1-F06A097BEF8F}"/>
              </a:ext>
            </a:extLst>
          </p:cNvPr>
          <p:cNvPicPr>
            <a:picLocks noChangeAspect="1"/>
          </p:cNvPicPr>
          <p:nvPr/>
        </p:nvPicPr>
        <p:blipFill>
          <a:blip r:embed="rId4"/>
          <a:stretch>
            <a:fillRect/>
          </a:stretch>
        </p:blipFill>
        <p:spPr>
          <a:xfrm>
            <a:off x="1200150" y="2279073"/>
            <a:ext cx="4610100" cy="1371600"/>
          </a:xfrm>
          <a:prstGeom prst="rect">
            <a:avLst/>
          </a:prstGeom>
        </p:spPr>
      </p:pic>
      <p:pic>
        <p:nvPicPr>
          <p:cNvPr id="6" name="Immagine 5">
            <a:extLst>
              <a:ext uri="{FF2B5EF4-FFF2-40B4-BE49-F238E27FC236}">
                <a16:creationId xmlns:a16="http://schemas.microsoft.com/office/drawing/2014/main" id="{719198EC-0ADF-4D28-9179-961357BDE102}"/>
              </a:ext>
            </a:extLst>
          </p:cNvPr>
          <p:cNvPicPr>
            <a:picLocks noChangeAspect="1"/>
          </p:cNvPicPr>
          <p:nvPr/>
        </p:nvPicPr>
        <p:blipFill>
          <a:blip r:embed="rId5"/>
          <a:stretch>
            <a:fillRect/>
          </a:stretch>
        </p:blipFill>
        <p:spPr>
          <a:xfrm>
            <a:off x="2071687" y="3820395"/>
            <a:ext cx="2867025" cy="1371600"/>
          </a:xfrm>
          <a:prstGeom prst="rect">
            <a:avLst/>
          </a:prstGeom>
        </p:spPr>
      </p:pic>
    </p:spTree>
    <p:extLst>
      <p:ext uri="{BB962C8B-B14F-4D97-AF65-F5344CB8AC3E}">
        <p14:creationId xmlns:p14="http://schemas.microsoft.com/office/powerpoint/2010/main" val="13922271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err="1">
                <a:solidFill>
                  <a:schemeClr val="accent1"/>
                </a:solidFill>
              </a:rPr>
              <a:t>Further</a:t>
            </a:r>
            <a:r>
              <a:rPr lang="fr-CH" dirty="0">
                <a:solidFill>
                  <a:schemeClr val="accent1"/>
                </a:solidFill>
              </a:rPr>
              <a:t> Work</a:t>
            </a:r>
          </a:p>
        </p:txBody>
      </p:sp>
      <p:sp>
        <p:nvSpPr>
          <p:cNvPr id="3" name="Espace réservé du contenu 2">
            <a:extLst>
              <a:ext uri="{FF2B5EF4-FFF2-40B4-BE49-F238E27FC236}">
                <a16:creationId xmlns:a16="http://schemas.microsoft.com/office/drawing/2014/main" id="{1CEBE30B-1F81-411A-AB09-57233FDABF7F}"/>
              </a:ext>
            </a:extLst>
          </p:cNvPr>
          <p:cNvSpPr>
            <a:spLocks noGrp="1"/>
          </p:cNvSpPr>
          <p:nvPr>
            <p:ph idx="1"/>
          </p:nvPr>
        </p:nvSpPr>
        <p:spPr>
          <a:xfrm>
            <a:off x="1139388" y="2212543"/>
            <a:ext cx="10515600" cy="3178609"/>
          </a:xfrm>
        </p:spPr>
        <p:txBody>
          <a:bodyPr>
            <a:normAutofit fontScale="92500" lnSpcReduction="20000"/>
          </a:bodyPr>
          <a:lstStyle/>
          <a:p>
            <a:pPr>
              <a:buClr>
                <a:schemeClr val="accent1"/>
              </a:buClr>
              <a:buSzPct val="130000"/>
            </a:pPr>
            <a:r>
              <a:rPr lang="fr-CH" sz="3200" dirty="0"/>
              <a:t>Compare </a:t>
            </a:r>
            <a:r>
              <a:rPr lang="fr-CH" sz="3200" dirty="0" err="1"/>
              <a:t>results</a:t>
            </a:r>
            <a:r>
              <a:rPr lang="fr-CH" sz="3200" dirty="0"/>
              <a:t> </a:t>
            </a:r>
            <a:r>
              <a:rPr lang="fr-CH" sz="3200" dirty="0" err="1"/>
              <a:t>with</a:t>
            </a:r>
            <a:r>
              <a:rPr lang="fr-CH" sz="3200" dirty="0"/>
              <a:t> real data</a:t>
            </a:r>
          </a:p>
          <a:p>
            <a:pPr marL="0" indent="0">
              <a:buClr>
                <a:schemeClr val="accent1"/>
              </a:buClr>
              <a:buSzPct val="130000"/>
              <a:buNone/>
            </a:pPr>
            <a:endParaRPr lang="fr-CH" sz="3200" dirty="0"/>
          </a:p>
          <a:p>
            <a:pPr>
              <a:buClr>
                <a:schemeClr val="accent1"/>
              </a:buClr>
              <a:buSzPct val="130000"/>
            </a:pPr>
            <a:r>
              <a:rPr lang="fr-CH" sz="3200" dirty="0"/>
              <a:t>Solve </a:t>
            </a:r>
            <a:r>
              <a:rPr lang="fr-CH" sz="3200" dirty="0" err="1"/>
              <a:t>traffic</a:t>
            </a:r>
            <a:r>
              <a:rPr lang="fr-CH" sz="3200" dirty="0"/>
              <a:t> </a:t>
            </a:r>
            <a:r>
              <a:rPr lang="fr-CH" sz="3200" dirty="0" err="1"/>
              <a:t>overload</a:t>
            </a:r>
            <a:endParaRPr lang="fr-CH" sz="3200" dirty="0"/>
          </a:p>
          <a:p>
            <a:pPr>
              <a:buClr>
                <a:schemeClr val="accent1"/>
              </a:buClr>
              <a:buSzPct val="130000"/>
            </a:pPr>
            <a:endParaRPr lang="fr-CH" sz="3200" dirty="0"/>
          </a:p>
          <a:p>
            <a:pPr>
              <a:buClr>
                <a:schemeClr val="accent1"/>
              </a:buClr>
              <a:buSzPct val="130000"/>
            </a:pPr>
            <a:r>
              <a:rPr lang="fr-CH" sz="3200" dirty="0" err="1"/>
              <a:t>Better</a:t>
            </a:r>
            <a:r>
              <a:rPr lang="fr-CH" sz="3200" dirty="0"/>
              <a:t> </a:t>
            </a:r>
            <a:r>
              <a:rPr lang="fr-CH" sz="3200" dirty="0" err="1"/>
              <a:t>parameter</a:t>
            </a:r>
            <a:r>
              <a:rPr lang="fr-CH" sz="3200" dirty="0"/>
              <a:t> estimation for local </a:t>
            </a:r>
            <a:r>
              <a:rPr lang="fr-CH" sz="3200" dirty="0" err="1"/>
              <a:t>analysis</a:t>
            </a:r>
            <a:endParaRPr lang="fr-CH" sz="3200" dirty="0"/>
          </a:p>
          <a:p>
            <a:pPr>
              <a:buClr>
                <a:schemeClr val="accent1"/>
              </a:buClr>
              <a:buSzPct val="130000"/>
            </a:pPr>
            <a:endParaRPr lang="fr-CH" sz="3200" dirty="0"/>
          </a:p>
          <a:p>
            <a:pPr>
              <a:buClr>
                <a:schemeClr val="accent1"/>
              </a:buClr>
              <a:buSzPct val="130000"/>
            </a:pPr>
            <a:r>
              <a:rPr lang="fr-CH" sz="3200" dirty="0" err="1"/>
              <a:t>Add</a:t>
            </a:r>
            <a:r>
              <a:rPr lang="fr-CH" sz="3200" dirty="0"/>
              <a:t> notion of </a:t>
            </a:r>
            <a:r>
              <a:rPr lang="fr-CH" sz="3200" dirty="0" err="1"/>
              <a:t>travel</a:t>
            </a:r>
            <a:r>
              <a:rPr lang="fr-CH" sz="3200" dirty="0"/>
              <a:t> time</a:t>
            </a:r>
          </a:p>
          <a:p>
            <a:endParaRPr lang="fr-CH" sz="3200" dirty="0"/>
          </a:p>
          <a:p>
            <a:endParaRPr lang="fr-CH" sz="3200" dirty="0"/>
          </a:p>
          <a:p>
            <a:endParaRPr lang="fr-CH" sz="3200" dirty="0"/>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31</a:t>
            </a:fld>
            <a:endParaRPr lang="fr-CH"/>
          </a:p>
        </p:txBody>
      </p:sp>
    </p:spTree>
    <p:extLst>
      <p:ext uri="{BB962C8B-B14F-4D97-AF65-F5344CB8AC3E}">
        <p14:creationId xmlns:p14="http://schemas.microsoft.com/office/powerpoint/2010/main" val="3075277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a:solidFill>
                  <a:schemeClr val="accent1"/>
                </a:solidFill>
              </a:rPr>
              <a:t>Conclusion</a:t>
            </a:r>
          </a:p>
        </p:txBody>
      </p:sp>
      <p:sp>
        <p:nvSpPr>
          <p:cNvPr id="3" name="Espace réservé du contenu 2">
            <a:extLst>
              <a:ext uri="{FF2B5EF4-FFF2-40B4-BE49-F238E27FC236}">
                <a16:creationId xmlns:a16="http://schemas.microsoft.com/office/drawing/2014/main" id="{1CEBE30B-1F81-411A-AB09-57233FDABF7F}"/>
              </a:ext>
            </a:extLst>
          </p:cNvPr>
          <p:cNvSpPr>
            <a:spLocks noGrp="1"/>
          </p:cNvSpPr>
          <p:nvPr>
            <p:ph idx="1"/>
          </p:nvPr>
        </p:nvSpPr>
        <p:spPr>
          <a:xfrm>
            <a:off x="1102443" y="2026372"/>
            <a:ext cx="10515600" cy="3994293"/>
          </a:xfrm>
        </p:spPr>
        <p:txBody>
          <a:bodyPr>
            <a:normAutofit/>
          </a:bodyPr>
          <a:lstStyle/>
          <a:p>
            <a:pPr>
              <a:buClr>
                <a:schemeClr val="accent1"/>
              </a:buClr>
              <a:buSzPct val="130000"/>
            </a:pPr>
            <a:r>
              <a:rPr lang="fr-CH" sz="2400" dirty="0" err="1"/>
              <a:t>Probabilistic</a:t>
            </a:r>
            <a:r>
              <a:rPr lang="fr-CH" sz="2400" dirty="0"/>
              <a:t> model checking </a:t>
            </a:r>
            <a:r>
              <a:rPr lang="fr-CH" sz="2400" dirty="0" err="1"/>
              <a:t>is</a:t>
            </a:r>
            <a:r>
              <a:rPr lang="fr-CH" sz="2400" dirty="0"/>
              <a:t> not </a:t>
            </a:r>
            <a:r>
              <a:rPr lang="fr-CH" sz="2400" dirty="0" err="1"/>
              <a:t>suited</a:t>
            </a:r>
            <a:r>
              <a:rPr lang="fr-CH" sz="2400" dirty="0"/>
              <a:t> for all </a:t>
            </a:r>
            <a:r>
              <a:rPr lang="fr-CH" sz="2400" dirty="0" err="1"/>
              <a:t>problems</a:t>
            </a:r>
            <a:endParaRPr lang="fr-CH" sz="2400" dirty="0"/>
          </a:p>
          <a:p>
            <a:pPr marL="0" indent="0">
              <a:buClr>
                <a:schemeClr val="accent1"/>
              </a:buClr>
              <a:buSzPct val="130000"/>
              <a:buNone/>
            </a:pPr>
            <a:endParaRPr lang="fr-CH" sz="2400" dirty="0"/>
          </a:p>
          <a:p>
            <a:pPr>
              <a:buClr>
                <a:schemeClr val="accent1"/>
              </a:buClr>
              <a:buSzPct val="130000"/>
            </a:pPr>
            <a:r>
              <a:rPr lang="fr-CH" sz="2400" dirty="0" err="1"/>
              <a:t>GreatSPN</a:t>
            </a:r>
            <a:r>
              <a:rPr lang="fr-CH" sz="2400" dirty="0"/>
              <a:t> </a:t>
            </a:r>
            <a:r>
              <a:rPr lang="fr-CH" sz="2400" dirty="0" err="1"/>
              <a:t>is</a:t>
            </a:r>
            <a:r>
              <a:rPr lang="fr-CH" sz="2400" dirty="0"/>
              <a:t> a </a:t>
            </a:r>
            <a:r>
              <a:rPr lang="fr-CH" sz="2400" dirty="0" err="1"/>
              <a:t>powerfull</a:t>
            </a:r>
            <a:r>
              <a:rPr lang="fr-CH" sz="2400" dirty="0"/>
              <a:t> </a:t>
            </a:r>
            <a:r>
              <a:rPr lang="fr-CH" sz="2400" dirty="0" err="1"/>
              <a:t>tool</a:t>
            </a:r>
            <a:r>
              <a:rPr lang="fr-CH" sz="2400" dirty="0"/>
              <a:t> for non-</a:t>
            </a:r>
            <a:r>
              <a:rPr lang="fr-CH" sz="2400" dirty="0" err="1"/>
              <a:t>deterministic</a:t>
            </a:r>
            <a:r>
              <a:rPr lang="fr-CH" sz="2400" dirty="0"/>
              <a:t> </a:t>
            </a:r>
            <a:r>
              <a:rPr lang="fr-CH" sz="2400" dirty="0" err="1"/>
              <a:t>analysis</a:t>
            </a:r>
            <a:endParaRPr lang="fr-CH" sz="2400" dirty="0"/>
          </a:p>
          <a:p>
            <a:pPr>
              <a:buClr>
                <a:schemeClr val="accent1"/>
              </a:buClr>
              <a:buSzPct val="130000"/>
            </a:pPr>
            <a:endParaRPr lang="fr-CH" sz="2400" dirty="0"/>
          </a:p>
          <a:p>
            <a:pPr>
              <a:buClr>
                <a:schemeClr val="accent1"/>
              </a:buClr>
              <a:buSzPct val="130000"/>
            </a:pPr>
            <a:r>
              <a:rPr lang="fr-CH" sz="2400" dirty="0" err="1"/>
              <a:t>Better</a:t>
            </a:r>
            <a:r>
              <a:rPr lang="fr-CH" sz="2400" dirty="0"/>
              <a:t> </a:t>
            </a:r>
            <a:r>
              <a:rPr lang="fr-CH" sz="2400" dirty="0" err="1"/>
              <a:t>documantion</a:t>
            </a:r>
            <a:r>
              <a:rPr lang="fr-CH" sz="2400" dirty="0"/>
              <a:t> </a:t>
            </a:r>
            <a:r>
              <a:rPr lang="fr-CH" sz="2400" dirty="0" err="1"/>
              <a:t>would</a:t>
            </a:r>
            <a:r>
              <a:rPr lang="fr-CH" sz="2400" dirty="0"/>
              <a:t> </a:t>
            </a:r>
            <a:r>
              <a:rPr lang="fr-CH" sz="2400" dirty="0" err="1"/>
              <a:t>allow</a:t>
            </a:r>
            <a:r>
              <a:rPr lang="fr-CH" sz="2400" dirty="0"/>
              <a:t> </a:t>
            </a:r>
            <a:r>
              <a:rPr lang="fr-CH" sz="2400" dirty="0" err="1"/>
              <a:t>better</a:t>
            </a:r>
            <a:r>
              <a:rPr lang="fr-CH" sz="2400" dirty="0"/>
              <a:t> </a:t>
            </a:r>
            <a:r>
              <a:rPr lang="fr-CH" sz="2400" dirty="0" err="1"/>
              <a:t>analysis</a:t>
            </a:r>
            <a:endParaRPr lang="fr-CH" sz="2400" dirty="0"/>
          </a:p>
          <a:p>
            <a:pPr>
              <a:buClr>
                <a:schemeClr val="accent1"/>
              </a:buClr>
              <a:buSzPct val="130000"/>
            </a:pPr>
            <a:endParaRPr lang="fr-CH" sz="2400" dirty="0"/>
          </a:p>
          <a:p>
            <a:pPr>
              <a:lnSpc>
                <a:spcPct val="100000"/>
              </a:lnSpc>
              <a:buClr>
                <a:schemeClr val="accent1"/>
              </a:buClr>
              <a:buSzPct val="130000"/>
            </a:pPr>
            <a:r>
              <a:rPr lang="fr-CH" sz="2400" dirty="0"/>
              <a:t>Petri nets </a:t>
            </a:r>
            <a:r>
              <a:rPr lang="fr-CH" sz="2400" dirty="0" err="1"/>
              <a:t>seems</a:t>
            </a:r>
            <a:r>
              <a:rPr lang="fr-CH" sz="2400" dirty="0"/>
              <a:t> a </a:t>
            </a:r>
            <a:r>
              <a:rPr lang="fr-CH" sz="2400" dirty="0" err="1"/>
              <a:t>useful</a:t>
            </a:r>
            <a:r>
              <a:rPr lang="fr-CH" sz="2400" dirty="0"/>
              <a:t> </a:t>
            </a:r>
            <a:r>
              <a:rPr lang="fr-CH" sz="2400" dirty="0" err="1"/>
              <a:t>tool</a:t>
            </a:r>
            <a:r>
              <a:rPr lang="fr-CH" sz="2400" dirty="0"/>
              <a:t> for </a:t>
            </a:r>
            <a:r>
              <a:rPr lang="fr-CH" sz="2400" dirty="0" err="1"/>
              <a:t>vehicular</a:t>
            </a:r>
            <a:r>
              <a:rPr lang="fr-CH" sz="2400" dirty="0"/>
              <a:t> </a:t>
            </a:r>
            <a:r>
              <a:rPr lang="fr-CH" sz="2400" dirty="0" err="1"/>
              <a:t>traffic</a:t>
            </a:r>
            <a:r>
              <a:rPr lang="fr-CH" sz="2400" dirty="0"/>
              <a:t> </a:t>
            </a:r>
            <a:r>
              <a:rPr lang="fr-CH" sz="2400" dirty="0" err="1"/>
              <a:t>analysis</a:t>
            </a:r>
            <a:r>
              <a:rPr lang="fr-CH" sz="2400" dirty="0"/>
              <a:t> but a lot of </a:t>
            </a:r>
            <a:r>
              <a:rPr lang="fr-CH" sz="2400" dirty="0" err="1"/>
              <a:t>research</a:t>
            </a:r>
            <a:r>
              <a:rPr lang="fr-CH" sz="2400" dirty="0"/>
              <a:t> </a:t>
            </a:r>
            <a:r>
              <a:rPr lang="fr-CH" sz="2400" dirty="0" err="1"/>
              <a:t>still</a:t>
            </a:r>
            <a:r>
              <a:rPr lang="fr-CH" sz="2400" dirty="0"/>
              <a:t> </a:t>
            </a:r>
            <a:r>
              <a:rPr lang="fr-CH" sz="2400" dirty="0" err="1"/>
              <a:t>need</a:t>
            </a:r>
            <a:r>
              <a:rPr lang="fr-CH" sz="2400" dirty="0"/>
              <a:t> to </a:t>
            </a:r>
            <a:r>
              <a:rPr lang="fr-CH" sz="2400" dirty="0" err="1"/>
              <a:t>be</a:t>
            </a:r>
            <a:r>
              <a:rPr lang="fr-CH" sz="2400" dirty="0"/>
              <a:t> </a:t>
            </a:r>
            <a:r>
              <a:rPr lang="fr-CH" sz="2400" dirty="0" err="1"/>
              <a:t>done</a:t>
            </a:r>
            <a:r>
              <a:rPr lang="fr-CH" sz="2400" dirty="0"/>
              <a:t> on </a:t>
            </a:r>
            <a:r>
              <a:rPr lang="fr-CH" sz="2400" dirty="0" err="1"/>
              <a:t>this</a:t>
            </a:r>
            <a:r>
              <a:rPr lang="fr-CH" sz="2400" dirty="0"/>
              <a:t> topic.</a:t>
            </a:r>
          </a:p>
          <a:p>
            <a:endParaRPr lang="fr-CH" sz="3200" dirty="0"/>
          </a:p>
          <a:p>
            <a:endParaRPr lang="fr-CH" sz="3200" dirty="0"/>
          </a:p>
          <a:p>
            <a:endParaRPr lang="fr-CH" sz="3200" dirty="0"/>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32</a:t>
            </a:fld>
            <a:endParaRPr lang="fr-CH"/>
          </a:p>
        </p:txBody>
      </p:sp>
    </p:spTree>
    <p:extLst>
      <p:ext uri="{BB962C8B-B14F-4D97-AF65-F5344CB8AC3E}">
        <p14:creationId xmlns:p14="http://schemas.microsoft.com/office/powerpoint/2010/main" val="17825603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9DA2EEF5-5A31-459F-BEA6-3D93F1C45CDA}"/>
              </a:ext>
            </a:extLst>
          </p:cNvPr>
          <p:cNvSpPr>
            <a:spLocks noGrp="1"/>
          </p:cNvSpPr>
          <p:nvPr>
            <p:ph type="sldNum" sz="quarter" idx="12"/>
          </p:nvPr>
        </p:nvSpPr>
        <p:spPr/>
        <p:txBody>
          <a:bodyPr/>
          <a:lstStyle/>
          <a:p>
            <a:fld id="{29EDCAA9-A281-4BED-B172-048C7AE96558}" type="slidenum">
              <a:rPr lang="fr-CH" smtClean="0"/>
              <a:t>33</a:t>
            </a:fld>
            <a:endParaRPr lang="fr-CH"/>
          </a:p>
        </p:txBody>
      </p:sp>
      <p:sp>
        <p:nvSpPr>
          <p:cNvPr id="5" name="Titre 1">
            <a:extLst>
              <a:ext uri="{FF2B5EF4-FFF2-40B4-BE49-F238E27FC236}">
                <a16:creationId xmlns:a16="http://schemas.microsoft.com/office/drawing/2014/main" id="{4B32C598-A308-4D27-B282-E80B7FF578CF}"/>
              </a:ext>
            </a:extLst>
          </p:cNvPr>
          <p:cNvSpPr>
            <a:spLocks noGrp="1"/>
          </p:cNvSpPr>
          <p:nvPr>
            <p:ph type="title"/>
          </p:nvPr>
        </p:nvSpPr>
        <p:spPr>
          <a:xfrm>
            <a:off x="838200" y="365125"/>
            <a:ext cx="10515600" cy="1325563"/>
          </a:xfrm>
        </p:spPr>
        <p:txBody>
          <a:bodyPr/>
          <a:lstStyle/>
          <a:p>
            <a:pPr algn="ctr"/>
            <a:r>
              <a:rPr lang="fr-CH" dirty="0" err="1">
                <a:solidFill>
                  <a:schemeClr val="accent1"/>
                </a:solidFill>
              </a:rPr>
              <a:t>Github</a:t>
            </a:r>
            <a:endParaRPr lang="fr-CH" dirty="0">
              <a:solidFill>
                <a:schemeClr val="accent1"/>
              </a:solidFill>
            </a:endParaRPr>
          </a:p>
        </p:txBody>
      </p:sp>
      <p:sp>
        <p:nvSpPr>
          <p:cNvPr id="6" name="Espace réservé du contenu 2">
            <a:extLst>
              <a:ext uri="{FF2B5EF4-FFF2-40B4-BE49-F238E27FC236}">
                <a16:creationId xmlns:a16="http://schemas.microsoft.com/office/drawing/2014/main" id="{90F2F6BF-02D2-48ED-9203-E352BED65D67}"/>
              </a:ext>
            </a:extLst>
          </p:cNvPr>
          <p:cNvSpPr>
            <a:spLocks noGrp="1"/>
          </p:cNvSpPr>
          <p:nvPr>
            <p:ph idx="1"/>
          </p:nvPr>
        </p:nvSpPr>
        <p:spPr>
          <a:xfrm>
            <a:off x="471487" y="2066131"/>
            <a:ext cx="11249025" cy="3914775"/>
          </a:xfrm>
        </p:spPr>
        <p:txBody>
          <a:bodyPr>
            <a:normAutofit/>
          </a:bodyPr>
          <a:lstStyle/>
          <a:p>
            <a:pPr marL="0" indent="0">
              <a:lnSpc>
                <a:spcPct val="150000"/>
              </a:lnSpc>
              <a:buClr>
                <a:schemeClr val="accent1"/>
              </a:buClr>
              <a:buSzPct val="130000"/>
              <a:buNone/>
            </a:pPr>
            <a:r>
              <a:rPr lang="fr-CH" sz="3000" dirty="0"/>
              <a:t>	</a:t>
            </a:r>
          </a:p>
          <a:p>
            <a:pPr marL="0" indent="0">
              <a:lnSpc>
                <a:spcPct val="150000"/>
              </a:lnSpc>
              <a:buClr>
                <a:schemeClr val="accent1"/>
              </a:buClr>
              <a:buSzPct val="130000"/>
              <a:buNone/>
            </a:pPr>
            <a:r>
              <a:rPr lang="en-GB" sz="2400" dirty="0"/>
              <a:t>	</a:t>
            </a:r>
            <a:r>
              <a:rPr lang="en-GB" sz="2400" dirty="0">
                <a:hlinkClick r:id="rId2"/>
              </a:rPr>
              <a:t>https://github.com/TommasoPeletta/Probabilistic-Model-Checking-with-PRISM</a:t>
            </a:r>
            <a:r>
              <a:rPr lang="en-GB" sz="2400" dirty="0"/>
              <a:t> </a:t>
            </a:r>
            <a:endParaRPr lang="fr-CH" sz="2400" dirty="0"/>
          </a:p>
          <a:p>
            <a:endParaRPr lang="fr-CH" dirty="0"/>
          </a:p>
          <a:p>
            <a:endParaRPr lang="fr-CH" dirty="0"/>
          </a:p>
          <a:p>
            <a:endParaRPr lang="fr-CH" dirty="0"/>
          </a:p>
          <a:p>
            <a:endParaRPr lang="fr-CH" dirty="0"/>
          </a:p>
        </p:txBody>
      </p:sp>
    </p:spTree>
    <p:extLst>
      <p:ext uri="{BB962C8B-B14F-4D97-AF65-F5344CB8AC3E}">
        <p14:creationId xmlns:p14="http://schemas.microsoft.com/office/powerpoint/2010/main" val="37474625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7C3AD7-EAA1-4099-A15B-BE043E05D6E6}"/>
              </a:ext>
            </a:extLst>
          </p:cNvPr>
          <p:cNvSpPr>
            <a:spLocks noGrp="1"/>
          </p:cNvSpPr>
          <p:nvPr>
            <p:ph type="ctrTitle"/>
          </p:nvPr>
        </p:nvSpPr>
        <p:spPr>
          <a:xfrm>
            <a:off x="1524000" y="2000764"/>
            <a:ext cx="9144000" cy="1428236"/>
          </a:xfrm>
        </p:spPr>
        <p:txBody>
          <a:bodyPr>
            <a:normAutofit/>
          </a:bodyPr>
          <a:lstStyle/>
          <a:p>
            <a:r>
              <a:rPr lang="fr-CH" sz="4800" dirty="0" err="1">
                <a:solidFill>
                  <a:schemeClr val="accent1"/>
                </a:solidFill>
              </a:rPr>
              <a:t>Vehicular</a:t>
            </a:r>
            <a:r>
              <a:rPr lang="fr-CH" sz="4800" dirty="0">
                <a:solidFill>
                  <a:schemeClr val="accent1"/>
                </a:solidFill>
              </a:rPr>
              <a:t> Network </a:t>
            </a:r>
            <a:r>
              <a:rPr lang="fr-CH" sz="4800" dirty="0" err="1">
                <a:solidFill>
                  <a:schemeClr val="accent1"/>
                </a:solidFill>
              </a:rPr>
              <a:t>Analysis</a:t>
            </a:r>
            <a:r>
              <a:rPr lang="fr-CH" sz="4800" dirty="0">
                <a:solidFill>
                  <a:schemeClr val="accent1"/>
                </a:solidFill>
              </a:rPr>
              <a:t> </a:t>
            </a:r>
            <a:r>
              <a:rPr lang="fr-CH" sz="4800" dirty="0" err="1">
                <a:solidFill>
                  <a:schemeClr val="accent1"/>
                </a:solidFill>
              </a:rPr>
              <a:t>Using</a:t>
            </a:r>
            <a:r>
              <a:rPr lang="fr-CH" sz="4800" dirty="0">
                <a:solidFill>
                  <a:schemeClr val="accent1"/>
                </a:solidFill>
              </a:rPr>
              <a:t> </a:t>
            </a:r>
            <a:r>
              <a:rPr lang="fr-CH" sz="4800" dirty="0" err="1">
                <a:solidFill>
                  <a:schemeClr val="accent1"/>
                </a:solidFill>
              </a:rPr>
              <a:t>Probabilistic</a:t>
            </a:r>
            <a:r>
              <a:rPr lang="fr-CH" sz="4800" dirty="0">
                <a:solidFill>
                  <a:schemeClr val="accent1"/>
                </a:solidFill>
              </a:rPr>
              <a:t> Model Checking</a:t>
            </a:r>
          </a:p>
        </p:txBody>
      </p:sp>
      <p:sp>
        <p:nvSpPr>
          <p:cNvPr id="3" name="Sous-titre 2">
            <a:extLst>
              <a:ext uri="{FF2B5EF4-FFF2-40B4-BE49-F238E27FC236}">
                <a16:creationId xmlns:a16="http://schemas.microsoft.com/office/drawing/2014/main" id="{5F39A5B7-6D2A-4446-A8BE-AA2F0216CB25}"/>
              </a:ext>
            </a:extLst>
          </p:cNvPr>
          <p:cNvSpPr>
            <a:spLocks noGrp="1"/>
          </p:cNvSpPr>
          <p:nvPr>
            <p:ph type="subTitle" idx="1"/>
          </p:nvPr>
        </p:nvSpPr>
        <p:spPr>
          <a:xfrm>
            <a:off x="1524000" y="3806601"/>
            <a:ext cx="9144000" cy="1655762"/>
          </a:xfrm>
        </p:spPr>
        <p:txBody>
          <a:bodyPr/>
          <a:lstStyle/>
          <a:p>
            <a:r>
              <a:rPr lang="fr-CH" dirty="0"/>
              <a:t>Jonathan Lo, Tommaso Peletta</a:t>
            </a:r>
          </a:p>
          <a:p>
            <a:r>
              <a:rPr lang="fr-CH" dirty="0"/>
              <a:t>3 Juin 2021</a:t>
            </a:r>
          </a:p>
        </p:txBody>
      </p:sp>
      <p:sp>
        <p:nvSpPr>
          <p:cNvPr id="4" name="Segnaposto numero diapositiva 3">
            <a:extLst>
              <a:ext uri="{FF2B5EF4-FFF2-40B4-BE49-F238E27FC236}">
                <a16:creationId xmlns:a16="http://schemas.microsoft.com/office/drawing/2014/main" id="{9A4D4EB2-5E70-45B1-B8AF-8C7858870A6E}"/>
              </a:ext>
            </a:extLst>
          </p:cNvPr>
          <p:cNvSpPr>
            <a:spLocks noGrp="1"/>
          </p:cNvSpPr>
          <p:nvPr>
            <p:ph type="sldNum" sz="quarter" idx="12"/>
          </p:nvPr>
        </p:nvSpPr>
        <p:spPr/>
        <p:txBody>
          <a:bodyPr/>
          <a:lstStyle/>
          <a:p>
            <a:fld id="{29EDCAA9-A281-4BED-B172-048C7AE96558}" type="slidenum">
              <a:rPr lang="fr-CH" smtClean="0"/>
              <a:t>34</a:t>
            </a:fld>
            <a:endParaRPr lang="fr-CH"/>
          </a:p>
        </p:txBody>
      </p:sp>
    </p:spTree>
    <p:extLst>
      <p:ext uri="{BB962C8B-B14F-4D97-AF65-F5344CB8AC3E}">
        <p14:creationId xmlns:p14="http://schemas.microsoft.com/office/powerpoint/2010/main" val="26165178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965C75-1161-47AC-BEBE-06967581B3D4}"/>
              </a:ext>
            </a:extLst>
          </p:cNvPr>
          <p:cNvSpPr>
            <a:spLocks noGrp="1"/>
          </p:cNvSpPr>
          <p:nvPr>
            <p:ph type="title"/>
          </p:nvPr>
        </p:nvSpPr>
        <p:spPr/>
        <p:txBody>
          <a:bodyPr/>
          <a:lstStyle/>
          <a:p>
            <a:pPr algn="ctr"/>
            <a:r>
              <a:rPr lang="fr-CH" dirty="0" err="1">
                <a:solidFill>
                  <a:schemeClr val="accent1"/>
                </a:solidFill>
              </a:rPr>
              <a:t>Probabilistic</a:t>
            </a:r>
            <a:r>
              <a:rPr lang="fr-CH" dirty="0">
                <a:solidFill>
                  <a:schemeClr val="accent1"/>
                </a:solidFill>
              </a:rPr>
              <a:t> Model Checker</a:t>
            </a:r>
          </a:p>
        </p:txBody>
      </p:sp>
      <p:sp>
        <p:nvSpPr>
          <p:cNvPr id="3" name="Segnaposto numero diapositiva 2">
            <a:extLst>
              <a:ext uri="{FF2B5EF4-FFF2-40B4-BE49-F238E27FC236}">
                <a16:creationId xmlns:a16="http://schemas.microsoft.com/office/drawing/2014/main" id="{395FD8AC-2F10-401A-988B-59176F807E6B}"/>
              </a:ext>
            </a:extLst>
          </p:cNvPr>
          <p:cNvSpPr>
            <a:spLocks noGrp="1"/>
          </p:cNvSpPr>
          <p:nvPr>
            <p:ph type="sldNum" sz="quarter" idx="12"/>
          </p:nvPr>
        </p:nvSpPr>
        <p:spPr/>
        <p:txBody>
          <a:bodyPr/>
          <a:lstStyle/>
          <a:p>
            <a:fld id="{29EDCAA9-A281-4BED-B172-048C7AE96558}" type="slidenum">
              <a:rPr lang="fr-CH" smtClean="0"/>
              <a:t>4</a:t>
            </a:fld>
            <a:endParaRPr lang="fr-CH"/>
          </a:p>
        </p:txBody>
      </p:sp>
      <p:sp>
        <p:nvSpPr>
          <p:cNvPr id="16" name="Espace réservé du contenu 2">
            <a:extLst>
              <a:ext uri="{FF2B5EF4-FFF2-40B4-BE49-F238E27FC236}">
                <a16:creationId xmlns:a16="http://schemas.microsoft.com/office/drawing/2014/main" id="{92829323-083E-4499-B85A-E9312AD57B2E}"/>
              </a:ext>
            </a:extLst>
          </p:cNvPr>
          <p:cNvSpPr>
            <a:spLocks noGrp="1"/>
          </p:cNvSpPr>
          <p:nvPr>
            <p:ph idx="1"/>
          </p:nvPr>
        </p:nvSpPr>
        <p:spPr>
          <a:xfrm>
            <a:off x="1322043" y="2775599"/>
            <a:ext cx="3948529" cy="3194302"/>
          </a:xfrm>
        </p:spPr>
        <p:txBody>
          <a:bodyPr>
            <a:normAutofit/>
          </a:bodyPr>
          <a:lstStyle/>
          <a:p>
            <a:pPr>
              <a:buClr>
                <a:schemeClr val="accent1"/>
              </a:buClr>
              <a:buSzPct val="130000"/>
            </a:pPr>
            <a:r>
              <a:rPr lang="fr-CH" sz="2200" dirty="0" err="1"/>
              <a:t>Programming</a:t>
            </a:r>
            <a:r>
              <a:rPr lang="fr-CH" sz="2200" dirty="0"/>
              <a:t> </a:t>
            </a:r>
            <a:r>
              <a:rPr lang="fr-CH" sz="2200" dirty="0" err="1"/>
              <a:t>language</a:t>
            </a:r>
            <a:endParaRPr lang="fr-CH" sz="2200" dirty="0"/>
          </a:p>
          <a:p>
            <a:pPr>
              <a:buClr>
                <a:schemeClr val="accent1"/>
              </a:buClr>
              <a:buSzPct val="130000"/>
            </a:pPr>
            <a:endParaRPr lang="fr-CH" sz="2200" dirty="0"/>
          </a:p>
          <a:p>
            <a:pPr>
              <a:buClr>
                <a:schemeClr val="accent1"/>
              </a:buClr>
              <a:buSzPct val="130000"/>
            </a:pPr>
            <a:r>
              <a:rPr lang="fr-CH" sz="2200" dirty="0" err="1"/>
              <a:t>Analyze</a:t>
            </a:r>
            <a:r>
              <a:rPr lang="fr-CH" sz="2200" dirty="0"/>
              <a:t> : </a:t>
            </a:r>
            <a:r>
              <a:rPr lang="fr-CH" sz="2200" dirty="0" err="1"/>
              <a:t>nondeterministic</a:t>
            </a:r>
            <a:r>
              <a:rPr lang="fr-CH" sz="2200" dirty="0"/>
              <a:t> and real-time </a:t>
            </a:r>
            <a:r>
              <a:rPr lang="fr-CH" sz="2200" dirty="0" err="1"/>
              <a:t>characteristics</a:t>
            </a:r>
            <a:endParaRPr lang="fr-CH" sz="2200" dirty="0"/>
          </a:p>
          <a:p>
            <a:pPr>
              <a:buClr>
                <a:schemeClr val="accent1"/>
              </a:buClr>
              <a:buSzPct val="130000"/>
            </a:pPr>
            <a:endParaRPr lang="fr-CH" sz="2200" dirty="0"/>
          </a:p>
          <a:p>
            <a:pPr>
              <a:buClr>
                <a:schemeClr val="accent1"/>
              </a:buClr>
              <a:buSzPct val="130000"/>
            </a:pPr>
            <a:r>
              <a:rPr lang="fr-CH" sz="2200" dirty="0"/>
              <a:t>Free and open source</a:t>
            </a:r>
          </a:p>
          <a:p>
            <a:endParaRPr lang="fr-CH" sz="3200" dirty="0"/>
          </a:p>
          <a:p>
            <a:pPr marL="0" indent="0">
              <a:buNone/>
            </a:pPr>
            <a:endParaRPr lang="fr-CH" sz="3200" dirty="0"/>
          </a:p>
          <a:p>
            <a:endParaRPr lang="fr-CH" sz="3200" dirty="0"/>
          </a:p>
          <a:p>
            <a:endParaRPr lang="fr-CH" sz="3200" dirty="0"/>
          </a:p>
          <a:p>
            <a:endParaRPr lang="fr-CH" sz="3200" dirty="0"/>
          </a:p>
          <a:p>
            <a:endParaRPr lang="fr-CH" sz="3200" dirty="0"/>
          </a:p>
          <a:p>
            <a:endParaRPr lang="fr-CH" sz="3200" dirty="0"/>
          </a:p>
          <a:p>
            <a:endParaRPr lang="fr-CH" sz="3200" dirty="0"/>
          </a:p>
        </p:txBody>
      </p:sp>
      <p:sp>
        <p:nvSpPr>
          <p:cNvPr id="17" name="Espace réservé du contenu 2">
            <a:extLst>
              <a:ext uri="{FF2B5EF4-FFF2-40B4-BE49-F238E27FC236}">
                <a16:creationId xmlns:a16="http://schemas.microsoft.com/office/drawing/2014/main" id="{1BC28E26-A9A6-4F82-85E4-A012973C711B}"/>
              </a:ext>
            </a:extLst>
          </p:cNvPr>
          <p:cNvSpPr txBox="1">
            <a:spLocks/>
          </p:cNvSpPr>
          <p:nvPr/>
        </p:nvSpPr>
        <p:spPr>
          <a:xfrm>
            <a:off x="6921429" y="2775599"/>
            <a:ext cx="4208389" cy="3178609"/>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1"/>
              </a:buClr>
              <a:buSzPct val="130000"/>
            </a:pPr>
            <a:r>
              <a:rPr lang="fr-CH" sz="3200" dirty="0" err="1"/>
              <a:t>Modelling</a:t>
            </a:r>
            <a:r>
              <a:rPr lang="fr-CH" sz="3200" dirty="0"/>
              <a:t>, validation and performance </a:t>
            </a:r>
            <a:r>
              <a:rPr lang="fr-CH" sz="3200" dirty="0" err="1"/>
              <a:t>evaluation</a:t>
            </a:r>
            <a:endParaRPr lang="fr-CH" sz="3200" dirty="0"/>
          </a:p>
          <a:p>
            <a:pPr>
              <a:buClr>
                <a:schemeClr val="accent1"/>
              </a:buClr>
              <a:buSzPct val="130000"/>
            </a:pPr>
            <a:endParaRPr lang="fr-CH" sz="3200" dirty="0"/>
          </a:p>
          <a:p>
            <a:pPr>
              <a:buClr>
                <a:schemeClr val="accent1"/>
              </a:buClr>
              <a:buSzPct val="130000"/>
            </a:pPr>
            <a:r>
              <a:rPr lang="fr-CH" sz="3200" dirty="0" err="1"/>
              <a:t>Generalized</a:t>
            </a:r>
            <a:r>
              <a:rPr lang="fr-CH" sz="3200" dirty="0"/>
              <a:t> </a:t>
            </a:r>
            <a:r>
              <a:rPr lang="fr-CH" sz="3200" dirty="0" err="1"/>
              <a:t>Stochastic</a:t>
            </a:r>
            <a:r>
              <a:rPr lang="fr-CH" sz="3200" dirty="0"/>
              <a:t> Petri Nets </a:t>
            </a:r>
            <a:r>
              <a:rPr lang="fr-CH" sz="3200" dirty="0" err="1"/>
              <a:t>with</a:t>
            </a:r>
            <a:r>
              <a:rPr lang="fr-CH" sz="3200" dirty="0"/>
              <a:t> extensions</a:t>
            </a:r>
          </a:p>
          <a:p>
            <a:pPr>
              <a:buClr>
                <a:schemeClr val="accent1"/>
              </a:buClr>
              <a:buSzPct val="130000"/>
            </a:pPr>
            <a:endParaRPr lang="fr-CH" sz="3200" dirty="0"/>
          </a:p>
          <a:p>
            <a:pPr>
              <a:buClr>
                <a:schemeClr val="accent1"/>
              </a:buClr>
              <a:buSzPct val="130000"/>
            </a:pPr>
            <a:r>
              <a:rPr lang="fr-CH" sz="3200" dirty="0"/>
              <a:t>User </a:t>
            </a:r>
            <a:r>
              <a:rPr lang="fr-CH" sz="3200" dirty="0" err="1"/>
              <a:t>friendly</a:t>
            </a:r>
            <a:r>
              <a:rPr lang="fr-CH" sz="3200" dirty="0"/>
              <a:t> GUI</a:t>
            </a:r>
          </a:p>
          <a:p>
            <a:pPr>
              <a:buClr>
                <a:schemeClr val="accent1"/>
              </a:buClr>
              <a:buSzPct val="130000"/>
            </a:pPr>
            <a:endParaRPr lang="fr-CH" sz="3200" dirty="0"/>
          </a:p>
          <a:p>
            <a:pPr>
              <a:buClr>
                <a:schemeClr val="accent1"/>
              </a:buClr>
              <a:buSzPct val="130000"/>
            </a:pPr>
            <a:r>
              <a:rPr lang="fr-CH" sz="3200" dirty="0"/>
              <a:t>Documentation out of date</a:t>
            </a:r>
          </a:p>
          <a:p>
            <a:endParaRPr lang="fr-CH" sz="3200" dirty="0"/>
          </a:p>
          <a:p>
            <a:endParaRPr lang="fr-CH" sz="3200" dirty="0"/>
          </a:p>
          <a:p>
            <a:endParaRPr lang="fr-CH" sz="3200" dirty="0"/>
          </a:p>
          <a:p>
            <a:endParaRPr lang="fr-CH" sz="3200" dirty="0"/>
          </a:p>
          <a:p>
            <a:endParaRPr lang="fr-CH" sz="3200" dirty="0"/>
          </a:p>
          <a:p>
            <a:endParaRPr lang="fr-CH" sz="3200" dirty="0"/>
          </a:p>
        </p:txBody>
      </p:sp>
      <p:sp>
        <p:nvSpPr>
          <p:cNvPr id="4" name="CasellaDiTesto 3">
            <a:extLst>
              <a:ext uri="{FF2B5EF4-FFF2-40B4-BE49-F238E27FC236}">
                <a16:creationId xmlns:a16="http://schemas.microsoft.com/office/drawing/2014/main" id="{BD55B934-DB84-4149-8C89-336D901D90E8}"/>
              </a:ext>
            </a:extLst>
          </p:cNvPr>
          <p:cNvSpPr txBox="1"/>
          <p:nvPr/>
        </p:nvSpPr>
        <p:spPr>
          <a:xfrm>
            <a:off x="2748785" y="2008727"/>
            <a:ext cx="1274170" cy="584775"/>
          </a:xfrm>
          <a:prstGeom prst="rect">
            <a:avLst/>
          </a:prstGeom>
          <a:noFill/>
        </p:spPr>
        <p:txBody>
          <a:bodyPr wrap="square" rtlCol="0">
            <a:spAutoFit/>
          </a:bodyPr>
          <a:lstStyle/>
          <a:p>
            <a:r>
              <a:rPr lang="it-IT" sz="3200" b="1" dirty="0" err="1"/>
              <a:t>Prism</a:t>
            </a:r>
            <a:endParaRPr lang="en-GB" sz="3200" b="1" dirty="0"/>
          </a:p>
        </p:txBody>
      </p:sp>
      <p:sp>
        <p:nvSpPr>
          <p:cNvPr id="22" name="CasellaDiTesto 21">
            <a:extLst>
              <a:ext uri="{FF2B5EF4-FFF2-40B4-BE49-F238E27FC236}">
                <a16:creationId xmlns:a16="http://schemas.microsoft.com/office/drawing/2014/main" id="{7945B5C9-9969-4EC8-BB49-EAE6DD8A6DCB}"/>
              </a:ext>
            </a:extLst>
          </p:cNvPr>
          <p:cNvSpPr txBox="1"/>
          <p:nvPr/>
        </p:nvSpPr>
        <p:spPr>
          <a:xfrm>
            <a:off x="7653102" y="2008727"/>
            <a:ext cx="1914995" cy="584775"/>
          </a:xfrm>
          <a:prstGeom prst="rect">
            <a:avLst/>
          </a:prstGeom>
          <a:noFill/>
        </p:spPr>
        <p:txBody>
          <a:bodyPr wrap="square" rtlCol="0">
            <a:spAutoFit/>
          </a:bodyPr>
          <a:lstStyle/>
          <a:p>
            <a:r>
              <a:rPr lang="it-IT" sz="3200" b="1" dirty="0" err="1"/>
              <a:t>GreatSPN</a:t>
            </a:r>
            <a:endParaRPr lang="en-GB" sz="3200" b="1" dirty="0"/>
          </a:p>
        </p:txBody>
      </p:sp>
    </p:spTree>
    <p:extLst>
      <p:ext uri="{BB962C8B-B14F-4D97-AF65-F5344CB8AC3E}">
        <p14:creationId xmlns:p14="http://schemas.microsoft.com/office/powerpoint/2010/main" val="143633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err="1">
                <a:solidFill>
                  <a:schemeClr val="accent1"/>
                </a:solidFill>
              </a:rPr>
              <a:t>Roundabout</a:t>
            </a:r>
            <a:r>
              <a:rPr lang="fr-CH" dirty="0">
                <a:solidFill>
                  <a:schemeClr val="accent1"/>
                </a:solidFill>
              </a:rPr>
              <a:t> Insertion </a:t>
            </a:r>
            <a:r>
              <a:rPr lang="fr-CH" dirty="0" err="1">
                <a:solidFill>
                  <a:schemeClr val="accent1"/>
                </a:solidFill>
              </a:rPr>
              <a:t>Analysis</a:t>
            </a:r>
            <a:endParaRPr lang="fr-CH" dirty="0">
              <a:solidFill>
                <a:schemeClr val="accent1"/>
              </a:solidFill>
            </a:endParaRPr>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5</a:t>
            </a:fld>
            <a:endParaRPr lang="fr-CH"/>
          </a:p>
        </p:txBody>
      </p:sp>
      <p:pic>
        <p:nvPicPr>
          <p:cNvPr id="8" name="Immagine 7">
            <a:extLst>
              <a:ext uri="{FF2B5EF4-FFF2-40B4-BE49-F238E27FC236}">
                <a16:creationId xmlns:a16="http://schemas.microsoft.com/office/drawing/2014/main" id="{DC4DAE0E-8A92-4013-A7D7-59225AF74429}"/>
              </a:ext>
            </a:extLst>
          </p:cNvPr>
          <p:cNvPicPr>
            <a:picLocks noChangeAspect="1"/>
          </p:cNvPicPr>
          <p:nvPr/>
        </p:nvPicPr>
        <p:blipFill rotWithShape="1">
          <a:blip r:embed="rId2">
            <a:extLst>
              <a:ext uri="{28A0092B-C50C-407E-A947-70E740481C1C}">
                <a14:useLocalDpi xmlns:a14="http://schemas.microsoft.com/office/drawing/2010/main" val="0"/>
              </a:ext>
            </a:extLst>
          </a:blip>
          <a:srcRect t="15607" b="8178"/>
          <a:stretch/>
        </p:blipFill>
        <p:spPr>
          <a:xfrm>
            <a:off x="7480663" y="2351181"/>
            <a:ext cx="3083346" cy="3079312"/>
          </a:xfrm>
          <a:prstGeom prst="rect">
            <a:avLst/>
          </a:prstGeom>
        </p:spPr>
      </p:pic>
      <p:sp>
        <p:nvSpPr>
          <p:cNvPr id="9" name="Espace réservé du contenu 2">
            <a:extLst>
              <a:ext uri="{FF2B5EF4-FFF2-40B4-BE49-F238E27FC236}">
                <a16:creationId xmlns:a16="http://schemas.microsoft.com/office/drawing/2014/main" id="{B3DB8A8F-72DC-45C4-8515-5A91835A199C}"/>
              </a:ext>
            </a:extLst>
          </p:cNvPr>
          <p:cNvSpPr>
            <a:spLocks noGrp="1"/>
          </p:cNvSpPr>
          <p:nvPr>
            <p:ph idx="1"/>
          </p:nvPr>
        </p:nvSpPr>
        <p:spPr>
          <a:xfrm>
            <a:off x="1531880" y="2651220"/>
            <a:ext cx="4564120" cy="2964727"/>
          </a:xfrm>
        </p:spPr>
        <p:txBody>
          <a:bodyPr>
            <a:normAutofit fontScale="92500" lnSpcReduction="10000"/>
          </a:bodyPr>
          <a:lstStyle/>
          <a:p>
            <a:pPr>
              <a:buClr>
                <a:schemeClr val="accent1"/>
              </a:buClr>
              <a:buSzPct val="130000"/>
            </a:pPr>
            <a:r>
              <a:rPr lang="fr-CH" dirty="0"/>
              <a:t>Single </a:t>
            </a:r>
            <a:r>
              <a:rPr lang="fr-CH" dirty="0" err="1"/>
              <a:t>lane</a:t>
            </a:r>
            <a:r>
              <a:rPr lang="fr-CH" dirty="0"/>
              <a:t> </a:t>
            </a:r>
            <a:r>
              <a:rPr lang="fr-CH" dirty="0" err="1"/>
              <a:t>roundabout</a:t>
            </a:r>
            <a:endParaRPr lang="fr-CH" dirty="0"/>
          </a:p>
          <a:p>
            <a:pPr>
              <a:buClr>
                <a:schemeClr val="accent1"/>
              </a:buClr>
              <a:buSzPct val="130000"/>
            </a:pPr>
            <a:endParaRPr lang="fr-CH" dirty="0"/>
          </a:p>
          <a:p>
            <a:pPr>
              <a:buClr>
                <a:schemeClr val="accent1"/>
              </a:buClr>
              <a:buSzPct val="130000"/>
            </a:pPr>
            <a:r>
              <a:rPr lang="fr-CH" dirty="0"/>
              <a:t>Mix of driver and </a:t>
            </a:r>
            <a:r>
              <a:rPr lang="fr-CH" dirty="0" err="1"/>
              <a:t>autonomous</a:t>
            </a:r>
            <a:r>
              <a:rPr lang="fr-CH" dirty="0"/>
              <a:t> </a:t>
            </a:r>
            <a:r>
              <a:rPr lang="fr-CH" dirty="0" err="1"/>
              <a:t>vehicle</a:t>
            </a:r>
            <a:endParaRPr lang="fr-CH" dirty="0"/>
          </a:p>
          <a:p>
            <a:pPr>
              <a:buClr>
                <a:schemeClr val="accent1"/>
              </a:buClr>
              <a:buSzPct val="130000"/>
            </a:pPr>
            <a:endParaRPr lang="fr-CH" dirty="0"/>
          </a:p>
          <a:p>
            <a:pPr>
              <a:buClr>
                <a:schemeClr val="accent1"/>
              </a:buClr>
              <a:buSzPct val="130000"/>
            </a:pPr>
            <a:r>
              <a:rPr lang="fr-CH" dirty="0"/>
              <a:t>Non-</a:t>
            </a:r>
            <a:r>
              <a:rPr lang="fr-CH" dirty="0" err="1"/>
              <a:t>deterministic</a:t>
            </a:r>
            <a:r>
              <a:rPr lang="fr-CH" dirty="0"/>
              <a:t> initial state and </a:t>
            </a:r>
            <a:r>
              <a:rPr lang="fr-CH" dirty="0" err="1"/>
              <a:t>behaviour</a:t>
            </a:r>
            <a:endParaRPr lang="fr-CH" dirty="0"/>
          </a:p>
          <a:p>
            <a:endParaRPr lang="fr-CH" sz="3200" dirty="0"/>
          </a:p>
          <a:p>
            <a:endParaRPr lang="fr-CH" sz="3200" dirty="0"/>
          </a:p>
          <a:p>
            <a:endParaRPr lang="fr-CH" sz="3200" dirty="0"/>
          </a:p>
          <a:p>
            <a:endParaRPr lang="fr-CH" sz="3200" dirty="0"/>
          </a:p>
          <a:p>
            <a:endParaRPr lang="fr-CH" sz="3200" dirty="0"/>
          </a:p>
          <a:p>
            <a:endParaRPr lang="fr-CH" sz="3200" dirty="0"/>
          </a:p>
          <a:p>
            <a:endParaRPr lang="fr-CH" sz="3200" dirty="0"/>
          </a:p>
        </p:txBody>
      </p:sp>
      <p:sp>
        <p:nvSpPr>
          <p:cNvPr id="6" name="CasellaDiTesto 11">
            <a:extLst>
              <a:ext uri="{FF2B5EF4-FFF2-40B4-BE49-F238E27FC236}">
                <a16:creationId xmlns:a16="http://schemas.microsoft.com/office/drawing/2014/main" id="{9AF5FD9F-2401-4955-8937-2F686A7B9724}"/>
              </a:ext>
            </a:extLst>
          </p:cNvPr>
          <p:cNvSpPr txBox="1"/>
          <p:nvPr/>
        </p:nvSpPr>
        <p:spPr>
          <a:xfrm>
            <a:off x="1531880" y="1849593"/>
            <a:ext cx="3774618" cy="646331"/>
          </a:xfrm>
          <a:prstGeom prst="rect">
            <a:avLst/>
          </a:prstGeom>
          <a:noFill/>
        </p:spPr>
        <p:txBody>
          <a:bodyPr wrap="square" rtlCol="0">
            <a:spAutoFit/>
          </a:bodyPr>
          <a:lstStyle/>
          <a:p>
            <a:r>
              <a:rPr lang="it-IT" sz="3600" dirty="0">
                <a:solidFill>
                  <a:schemeClr val="accent1"/>
                </a:solidFill>
                <a:latin typeface="+mj-lt"/>
                <a:ea typeface="+mj-ea"/>
                <a:cs typeface="+mj-cs"/>
              </a:rPr>
              <a:t>Model</a:t>
            </a:r>
            <a:endParaRPr lang="en-GB" sz="3600" dirty="0">
              <a:solidFill>
                <a:schemeClr val="accent1"/>
              </a:solidFill>
              <a:latin typeface="+mj-lt"/>
              <a:ea typeface="+mj-ea"/>
              <a:cs typeface="+mj-cs"/>
            </a:endParaRPr>
          </a:p>
        </p:txBody>
      </p:sp>
    </p:spTree>
    <p:extLst>
      <p:ext uri="{BB962C8B-B14F-4D97-AF65-F5344CB8AC3E}">
        <p14:creationId xmlns:p14="http://schemas.microsoft.com/office/powerpoint/2010/main" val="797532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err="1">
                <a:solidFill>
                  <a:schemeClr val="accent1"/>
                </a:solidFill>
              </a:rPr>
              <a:t>Roundabout</a:t>
            </a:r>
            <a:r>
              <a:rPr lang="fr-CH" dirty="0">
                <a:solidFill>
                  <a:schemeClr val="accent1"/>
                </a:solidFill>
              </a:rPr>
              <a:t> Insertion </a:t>
            </a:r>
            <a:r>
              <a:rPr lang="fr-CH" dirty="0" err="1">
                <a:solidFill>
                  <a:schemeClr val="accent1"/>
                </a:solidFill>
              </a:rPr>
              <a:t>Analysis</a:t>
            </a:r>
            <a:endParaRPr lang="fr-CH" dirty="0">
              <a:solidFill>
                <a:schemeClr val="accent1"/>
              </a:solidFill>
            </a:endParaRPr>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6</a:t>
            </a:fld>
            <a:endParaRPr lang="fr-CH"/>
          </a:p>
        </p:txBody>
      </p:sp>
      <p:pic>
        <p:nvPicPr>
          <p:cNvPr id="8" name="Immagine 7">
            <a:extLst>
              <a:ext uri="{FF2B5EF4-FFF2-40B4-BE49-F238E27FC236}">
                <a16:creationId xmlns:a16="http://schemas.microsoft.com/office/drawing/2014/main" id="{DC4DAE0E-8A92-4013-A7D7-59225AF74429}"/>
              </a:ext>
            </a:extLst>
          </p:cNvPr>
          <p:cNvPicPr>
            <a:picLocks noChangeAspect="1"/>
          </p:cNvPicPr>
          <p:nvPr/>
        </p:nvPicPr>
        <p:blipFill rotWithShape="1">
          <a:blip r:embed="rId2">
            <a:extLst>
              <a:ext uri="{28A0092B-C50C-407E-A947-70E740481C1C}">
                <a14:useLocalDpi xmlns:a14="http://schemas.microsoft.com/office/drawing/2010/main" val="0"/>
              </a:ext>
            </a:extLst>
          </a:blip>
          <a:srcRect t="15607" b="8178"/>
          <a:stretch/>
        </p:blipFill>
        <p:spPr>
          <a:xfrm>
            <a:off x="7480663" y="2351181"/>
            <a:ext cx="3083346" cy="3079312"/>
          </a:xfrm>
          <a:prstGeom prst="rect">
            <a:avLst/>
          </a:prstGeom>
        </p:spPr>
      </p:pic>
      <p:sp>
        <p:nvSpPr>
          <p:cNvPr id="9" name="Espace réservé du contenu 2">
            <a:extLst>
              <a:ext uri="{FF2B5EF4-FFF2-40B4-BE49-F238E27FC236}">
                <a16:creationId xmlns:a16="http://schemas.microsoft.com/office/drawing/2014/main" id="{B3DB8A8F-72DC-45C4-8515-5A91835A199C}"/>
              </a:ext>
            </a:extLst>
          </p:cNvPr>
          <p:cNvSpPr>
            <a:spLocks noGrp="1"/>
          </p:cNvSpPr>
          <p:nvPr>
            <p:ph idx="1"/>
          </p:nvPr>
        </p:nvSpPr>
        <p:spPr>
          <a:xfrm>
            <a:off x="1531880" y="2651220"/>
            <a:ext cx="4564120" cy="2964727"/>
          </a:xfrm>
        </p:spPr>
        <p:txBody>
          <a:bodyPr>
            <a:normAutofit/>
          </a:bodyPr>
          <a:lstStyle/>
          <a:p>
            <a:pPr>
              <a:buClr>
                <a:schemeClr val="accent1"/>
              </a:buClr>
              <a:buSzPct val="130000"/>
            </a:pPr>
            <a:r>
              <a:rPr lang="fr-CH" dirty="0"/>
              <a:t>Collision </a:t>
            </a:r>
            <a:r>
              <a:rPr lang="fr-CH" dirty="0" err="1"/>
              <a:t>probability</a:t>
            </a:r>
            <a:endParaRPr lang="fr-CH" dirty="0"/>
          </a:p>
          <a:p>
            <a:pPr>
              <a:buClr>
                <a:schemeClr val="accent1"/>
              </a:buClr>
              <a:buSzPct val="130000"/>
            </a:pPr>
            <a:endParaRPr lang="fr-CH" dirty="0"/>
          </a:p>
          <a:p>
            <a:pPr>
              <a:buClr>
                <a:schemeClr val="accent1"/>
              </a:buClr>
              <a:buSzPct val="130000"/>
            </a:pPr>
            <a:r>
              <a:rPr lang="fr-CH" dirty="0" err="1"/>
              <a:t>Overall</a:t>
            </a:r>
            <a:r>
              <a:rPr lang="fr-CH" dirty="0"/>
              <a:t> </a:t>
            </a:r>
            <a:r>
              <a:rPr lang="fr-CH" dirty="0" err="1"/>
              <a:t>braking</a:t>
            </a:r>
            <a:endParaRPr lang="fr-CH" dirty="0"/>
          </a:p>
          <a:p>
            <a:pPr>
              <a:buClr>
                <a:schemeClr val="accent1"/>
              </a:buClr>
              <a:buSzPct val="130000"/>
            </a:pPr>
            <a:endParaRPr lang="fr-CH" dirty="0"/>
          </a:p>
          <a:p>
            <a:pPr>
              <a:buClr>
                <a:schemeClr val="accent1"/>
              </a:buClr>
              <a:buSzPct val="130000"/>
            </a:pPr>
            <a:r>
              <a:rPr lang="fr-CH" dirty="0"/>
              <a:t>Time </a:t>
            </a:r>
            <a:r>
              <a:rPr lang="fr-CH" dirty="0" err="1"/>
              <a:t>before</a:t>
            </a:r>
            <a:r>
              <a:rPr lang="fr-CH" dirty="0"/>
              <a:t> insertion</a:t>
            </a:r>
          </a:p>
          <a:p>
            <a:endParaRPr lang="fr-CH" sz="3200" dirty="0"/>
          </a:p>
          <a:p>
            <a:endParaRPr lang="fr-CH" sz="3200" u="sng" dirty="0"/>
          </a:p>
          <a:p>
            <a:endParaRPr lang="fr-CH" sz="3200" dirty="0"/>
          </a:p>
          <a:p>
            <a:endParaRPr lang="fr-CH" sz="3200" dirty="0"/>
          </a:p>
          <a:p>
            <a:endParaRPr lang="fr-CH" sz="3200" dirty="0"/>
          </a:p>
          <a:p>
            <a:endParaRPr lang="fr-CH" sz="3200" dirty="0"/>
          </a:p>
          <a:p>
            <a:endParaRPr lang="fr-CH" sz="3200" dirty="0"/>
          </a:p>
        </p:txBody>
      </p:sp>
      <p:sp>
        <p:nvSpPr>
          <p:cNvPr id="6" name="CasellaDiTesto 11">
            <a:extLst>
              <a:ext uri="{FF2B5EF4-FFF2-40B4-BE49-F238E27FC236}">
                <a16:creationId xmlns:a16="http://schemas.microsoft.com/office/drawing/2014/main" id="{9AF5FD9F-2401-4955-8937-2F686A7B9724}"/>
              </a:ext>
            </a:extLst>
          </p:cNvPr>
          <p:cNvSpPr txBox="1"/>
          <p:nvPr/>
        </p:nvSpPr>
        <p:spPr>
          <a:xfrm>
            <a:off x="1531880" y="1849593"/>
            <a:ext cx="3774618" cy="646331"/>
          </a:xfrm>
          <a:prstGeom prst="rect">
            <a:avLst/>
          </a:prstGeom>
          <a:noFill/>
        </p:spPr>
        <p:txBody>
          <a:bodyPr wrap="square" rtlCol="0">
            <a:spAutoFit/>
          </a:bodyPr>
          <a:lstStyle/>
          <a:p>
            <a:r>
              <a:rPr lang="it-IT" sz="3600" dirty="0" err="1">
                <a:solidFill>
                  <a:schemeClr val="accent1"/>
                </a:solidFill>
                <a:latin typeface="+mj-lt"/>
                <a:ea typeface="+mj-ea"/>
                <a:cs typeface="+mj-cs"/>
              </a:rPr>
              <a:t>Properties</a:t>
            </a:r>
            <a:endParaRPr lang="en-GB" sz="3600" dirty="0">
              <a:solidFill>
                <a:schemeClr val="accent1"/>
              </a:solidFill>
              <a:latin typeface="+mj-lt"/>
              <a:ea typeface="+mj-ea"/>
              <a:cs typeface="+mj-cs"/>
            </a:endParaRPr>
          </a:p>
        </p:txBody>
      </p:sp>
    </p:spTree>
    <p:extLst>
      <p:ext uri="{BB962C8B-B14F-4D97-AF65-F5344CB8AC3E}">
        <p14:creationId xmlns:p14="http://schemas.microsoft.com/office/powerpoint/2010/main" val="770590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err="1">
                <a:solidFill>
                  <a:schemeClr val="accent1"/>
                </a:solidFill>
              </a:rPr>
              <a:t>Stochastic</a:t>
            </a:r>
            <a:r>
              <a:rPr lang="fr-CH" dirty="0">
                <a:solidFill>
                  <a:schemeClr val="accent1"/>
                </a:solidFill>
              </a:rPr>
              <a:t> Cellular </a:t>
            </a:r>
            <a:r>
              <a:rPr lang="fr-CH" dirty="0" err="1">
                <a:solidFill>
                  <a:schemeClr val="accent1"/>
                </a:solidFill>
              </a:rPr>
              <a:t>Automata</a:t>
            </a:r>
            <a:endParaRPr lang="fr-CH" dirty="0">
              <a:solidFill>
                <a:schemeClr val="accent1"/>
              </a:solidFill>
            </a:endParaRPr>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7</a:t>
            </a:fld>
            <a:endParaRPr lang="fr-CH"/>
          </a:p>
        </p:txBody>
      </p:sp>
      <p:pic>
        <p:nvPicPr>
          <p:cNvPr id="10" name="Immagine 9">
            <a:extLst>
              <a:ext uri="{FF2B5EF4-FFF2-40B4-BE49-F238E27FC236}">
                <a16:creationId xmlns:a16="http://schemas.microsoft.com/office/drawing/2014/main" id="{768F31A6-0D77-444C-8459-B0D418A2B8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3612" y="2314988"/>
            <a:ext cx="7724775" cy="771525"/>
          </a:xfrm>
          <a:prstGeom prst="rect">
            <a:avLst/>
          </a:prstGeom>
        </p:spPr>
      </p:pic>
      <p:pic>
        <p:nvPicPr>
          <p:cNvPr id="12" name="Immagine 11">
            <a:extLst>
              <a:ext uri="{FF2B5EF4-FFF2-40B4-BE49-F238E27FC236}">
                <a16:creationId xmlns:a16="http://schemas.microsoft.com/office/drawing/2014/main" id="{23BA741C-98CC-42C9-8E06-7FF9F1698D04}"/>
              </a:ext>
            </a:extLst>
          </p:cNvPr>
          <p:cNvPicPr>
            <a:picLocks noChangeAspect="1"/>
          </p:cNvPicPr>
          <p:nvPr/>
        </p:nvPicPr>
        <p:blipFill rotWithShape="1">
          <a:blip r:embed="rId3">
            <a:extLst>
              <a:ext uri="{28A0092B-C50C-407E-A947-70E740481C1C}">
                <a14:useLocalDpi xmlns:a14="http://schemas.microsoft.com/office/drawing/2010/main" val="0"/>
              </a:ext>
            </a:extLst>
          </a:blip>
          <a:srcRect l="21247" t="22365" r="30420" b="27635"/>
          <a:stretch/>
        </p:blipFill>
        <p:spPr>
          <a:xfrm>
            <a:off x="2660700" y="3688433"/>
            <a:ext cx="160059" cy="166110"/>
          </a:xfrm>
          <a:prstGeom prst="ellipse">
            <a:avLst/>
          </a:prstGeom>
        </p:spPr>
      </p:pic>
      <p:pic>
        <p:nvPicPr>
          <p:cNvPr id="14" name="Immagine 13">
            <a:extLst>
              <a:ext uri="{FF2B5EF4-FFF2-40B4-BE49-F238E27FC236}">
                <a16:creationId xmlns:a16="http://schemas.microsoft.com/office/drawing/2014/main" id="{63E9AF08-B5D2-494F-A572-05B1011DA871}"/>
              </a:ext>
            </a:extLst>
          </p:cNvPr>
          <p:cNvPicPr>
            <a:picLocks noChangeAspect="1"/>
          </p:cNvPicPr>
          <p:nvPr/>
        </p:nvPicPr>
        <p:blipFill rotWithShape="1">
          <a:blip r:embed="rId4">
            <a:extLst>
              <a:ext uri="{28A0092B-C50C-407E-A947-70E740481C1C}">
                <a14:useLocalDpi xmlns:a14="http://schemas.microsoft.com/office/drawing/2010/main" val="0"/>
              </a:ext>
            </a:extLst>
          </a:blip>
          <a:srcRect l="20913" t="12658" r="22437" b="16498"/>
          <a:stretch/>
        </p:blipFill>
        <p:spPr>
          <a:xfrm>
            <a:off x="6824761" y="3692704"/>
            <a:ext cx="170889" cy="173000"/>
          </a:xfrm>
          <a:prstGeom prst="ellipse">
            <a:avLst/>
          </a:prstGeom>
        </p:spPr>
      </p:pic>
      <p:sp>
        <p:nvSpPr>
          <p:cNvPr id="15" name="CasellaDiTesto 14">
            <a:extLst>
              <a:ext uri="{FF2B5EF4-FFF2-40B4-BE49-F238E27FC236}">
                <a16:creationId xmlns:a16="http://schemas.microsoft.com/office/drawing/2014/main" id="{50FCE8CD-96AF-4D05-9E18-59B480C93E97}"/>
              </a:ext>
            </a:extLst>
          </p:cNvPr>
          <p:cNvSpPr txBox="1"/>
          <p:nvPr/>
        </p:nvSpPr>
        <p:spPr>
          <a:xfrm>
            <a:off x="7262911" y="3586822"/>
            <a:ext cx="2355645" cy="369332"/>
          </a:xfrm>
          <a:prstGeom prst="rect">
            <a:avLst/>
          </a:prstGeom>
          <a:noFill/>
        </p:spPr>
        <p:txBody>
          <a:bodyPr wrap="none" rtlCol="0">
            <a:spAutoFit/>
          </a:bodyPr>
          <a:lstStyle/>
          <a:p>
            <a:r>
              <a:rPr lang="it-IT" dirty="0" err="1"/>
              <a:t>Vehicle</a:t>
            </a:r>
            <a:r>
              <a:rPr lang="it-IT" dirty="0"/>
              <a:t> A </a:t>
            </a:r>
            <a:r>
              <a:rPr lang="it-IT" dirty="0" err="1"/>
              <a:t>simplification</a:t>
            </a:r>
            <a:endParaRPr lang="en-GB" dirty="0"/>
          </a:p>
        </p:txBody>
      </p:sp>
      <p:sp>
        <p:nvSpPr>
          <p:cNvPr id="16" name="CasellaDiTesto 15">
            <a:extLst>
              <a:ext uri="{FF2B5EF4-FFF2-40B4-BE49-F238E27FC236}">
                <a16:creationId xmlns:a16="http://schemas.microsoft.com/office/drawing/2014/main" id="{CC94F8BF-4096-4DBA-8E14-1F5A9A8D199C}"/>
              </a:ext>
            </a:extLst>
          </p:cNvPr>
          <p:cNvSpPr txBox="1"/>
          <p:nvPr/>
        </p:nvSpPr>
        <p:spPr>
          <a:xfrm>
            <a:off x="3098850" y="3586822"/>
            <a:ext cx="2366866" cy="369332"/>
          </a:xfrm>
          <a:prstGeom prst="rect">
            <a:avLst/>
          </a:prstGeom>
          <a:noFill/>
        </p:spPr>
        <p:txBody>
          <a:bodyPr wrap="none" rtlCol="0">
            <a:spAutoFit/>
          </a:bodyPr>
          <a:lstStyle/>
          <a:p>
            <a:r>
              <a:rPr lang="it-IT" dirty="0" err="1"/>
              <a:t>Vehicle</a:t>
            </a:r>
            <a:r>
              <a:rPr lang="it-IT" dirty="0"/>
              <a:t> H </a:t>
            </a:r>
            <a:r>
              <a:rPr lang="it-IT" dirty="0" err="1"/>
              <a:t>simplification</a:t>
            </a:r>
            <a:endParaRPr lang="en-GB" dirty="0"/>
          </a:p>
        </p:txBody>
      </p:sp>
      <p:pic>
        <p:nvPicPr>
          <p:cNvPr id="18" name="Immagine 17">
            <a:extLst>
              <a:ext uri="{FF2B5EF4-FFF2-40B4-BE49-F238E27FC236}">
                <a16:creationId xmlns:a16="http://schemas.microsoft.com/office/drawing/2014/main" id="{2D89F4FB-7394-45DE-BD5B-114203BDF223}"/>
              </a:ext>
            </a:extLst>
          </p:cNvPr>
          <p:cNvPicPr>
            <a:picLocks noChangeAspect="1"/>
          </p:cNvPicPr>
          <p:nvPr/>
        </p:nvPicPr>
        <p:blipFill>
          <a:blip r:embed="rId5"/>
          <a:stretch>
            <a:fillRect/>
          </a:stretch>
        </p:blipFill>
        <p:spPr>
          <a:xfrm>
            <a:off x="5135065" y="4780042"/>
            <a:ext cx="284754" cy="468466"/>
          </a:xfrm>
          <a:prstGeom prst="rect">
            <a:avLst/>
          </a:prstGeom>
        </p:spPr>
      </p:pic>
      <p:pic>
        <p:nvPicPr>
          <p:cNvPr id="20" name="Immagine 19">
            <a:extLst>
              <a:ext uri="{FF2B5EF4-FFF2-40B4-BE49-F238E27FC236}">
                <a16:creationId xmlns:a16="http://schemas.microsoft.com/office/drawing/2014/main" id="{9DA0B6E3-58E0-4A2A-A093-0C7E77302C37}"/>
              </a:ext>
            </a:extLst>
          </p:cNvPr>
          <p:cNvPicPr>
            <a:picLocks noChangeAspect="1"/>
          </p:cNvPicPr>
          <p:nvPr/>
        </p:nvPicPr>
        <p:blipFill>
          <a:blip r:embed="rId6"/>
          <a:stretch>
            <a:fillRect/>
          </a:stretch>
        </p:blipFill>
        <p:spPr>
          <a:xfrm>
            <a:off x="7763268" y="4764772"/>
            <a:ext cx="284754" cy="478718"/>
          </a:xfrm>
          <a:prstGeom prst="rect">
            <a:avLst/>
          </a:prstGeom>
        </p:spPr>
      </p:pic>
      <p:pic>
        <p:nvPicPr>
          <p:cNvPr id="22" name="Immagine 21">
            <a:extLst>
              <a:ext uri="{FF2B5EF4-FFF2-40B4-BE49-F238E27FC236}">
                <a16:creationId xmlns:a16="http://schemas.microsoft.com/office/drawing/2014/main" id="{FD3A3E87-D799-4914-8AF1-5B68D8D61339}"/>
              </a:ext>
            </a:extLst>
          </p:cNvPr>
          <p:cNvPicPr>
            <a:picLocks noChangeAspect="1"/>
          </p:cNvPicPr>
          <p:nvPr/>
        </p:nvPicPr>
        <p:blipFill>
          <a:blip r:embed="rId7"/>
          <a:stretch>
            <a:fillRect/>
          </a:stretch>
        </p:blipFill>
        <p:spPr>
          <a:xfrm>
            <a:off x="2356243" y="4775859"/>
            <a:ext cx="284754" cy="477156"/>
          </a:xfrm>
          <a:prstGeom prst="rect">
            <a:avLst/>
          </a:prstGeom>
        </p:spPr>
      </p:pic>
      <p:sp>
        <p:nvSpPr>
          <p:cNvPr id="23" name="CasellaDiTesto 22">
            <a:extLst>
              <a:ext uri="{FF2B5EF4-FFF2-40B4-BE49-F238E27FC236}">
                <a16:creationId xmlns:a16="http://schemas.microsoft.com/office/drawing/2014/main" id="{1592A04E-EE8A-4D11-84F9-16292BBE72F9}"/>
              </a:ext>
            </a:extLst>
          </p:cNvPr>
          <p:cNvSpPr txBox="1"/>
          <p:nvPr/>
        </p:nvSpPr>
        <p:spPr>
          <a:xfrm>
            <a:off x="5605898" y="4786408"/>
            <a:ext cx="1304588" cy="369332"/>
          </a:xfrm>
          <a:prstGeom prst="rect">
            <a:avLst/>
          </a:prstGeom>
          <a:noFill/>
        </p:spPr>
        <p:txBody>
          <a:bodyPr wrap="none" rtlCol="0">
            <a:spAutoFit/>
          </a:bodyPr>
          <a:lstStyle/>
          <a:p>
            <a:r>
              <a:rPr lang="it-IT" dirty="0" err="1"/>
              <a:t>Intersection</a:t>
            </a:r>
            <a:endParaRPr lang="en-GB" dirty="0"/>
          </a:p>
        </p:txBody>
      </p:sp>
      <p:sp>
        <p:nvSpPr>
          <p:cNvPr id="24" name="CasellaDiTesto 23">
            <a:extLst>
              <a:ext uri="{FF2B5EF4-FFF2-40B4-BE49-F238E27FC236}">
                <a16:creationId xmlns:a16="http://schemas.microsoft.com/office/drawing/2014/main" id="{2383A2C2-B6BD-4AC4-9336-C5A816EEA00C}"/>
              </a:ext>
            </a:extLst>
          </p:cNvPr>
          <p:cNvSpPr txBox="1"/>
          <p:nvPr/>
        </p:nvSpPr>
        <p:spPr>
          <a:xfrm>
            <a:off x="8207396" y="4805618"/>
            <a:ext cx="1496885" cy="369332"/>
          </a:xfrm>
          <a:prstGeom prst="rect">
            <a:avLst/>
          </a:prstGeom>
          <a:noFill/>
        </p:spPr>
        <p:txBody>
          <a:bodyPr wrap="none" rtlCol="0">
            <a:spAutoFit/>
          </a:bodyPr>
          <a:lstStyle/>
          <a:p>
            <a:r>
              <a:rPr lang="it-IT" dirty="0" err="1"/>
              <a:t>Vehicle</a:t>
            </a:r>
            <a:r>
              <a:rPr lang="it-IT" dirty="0"/>
              <a:t> A size</a:t>
            </a:r>
            <a:endParaRPr lang="en-GB" dirty="0"/>
          </a:p>
        </p:txBody>
      </p:sp>
      <p:sp>
        <p:nvSpPr>
          <p:cNvPr id="25" name="CasellaDiTesto 24">
            <a:extLst>
              <a:ext uri="{FF2B5EF4-FFF2-40B4-BE49-F238E27FC236}">
                <a16:creationId xmlns:a16="http://schemas.microsoft.com/office/drawing/2014/main" id="{6D514560-7B3C-4659-BA28-025ECA028A19}"/>
              </a:ext>
            </a:extLst>
          </p:cNvPr>
          <p:cNvSpPr txBox="1"/>
          <p:nvPr/>
        </p:nvSpPr>
        <p:spPr>
          <a:xfrm>
            <a:off x="2827076" y="4805618"/>
            <a:ext cx="1455207" cy="369332"/>
          </a:xfrm>
          <a:prstGeom prst="rect">
            <a:avLst/>
          </a:prstGeom>
          <a:noFill/>
        </p:spPr>
        <p:txBody>
          <a:bodyPr wrap="none" rtlCol="0">
            <a:spAutoFit/>
          </a:bodyPr>
          <a:lstStyle/>
          <a:p>
            <a:r>
              <a:rPr lang="it-IT" dirty="0" err="1"/>
              <a:t>Vehicle</a:t>
            </a:r>
            <a:r>
              <a:rPr lang="it-IT" dirty="0"/>
              <a:t> H size</a:t>
            </a:r>
            <a:endParaRPr lang="en-GB" dirty="0"/>
          </a:p>
        </p:txBody>
      </p:sp>
    </p:spTree>
    <p:extLst>
      <p:ext uri="{BB962C8B-B14F-4D97-AF65-F5344CB8AC3E}">
        <p14:creationId xmlns:p14="http://schemas.microsoft.com/office/powerpoint/2010/main" val="3850714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a:solidFill>
                  <a:schemeClr val="accent1"/>
                </a:solidFill>
              </a:rPr>
              <a:t>Nagel-</a:t>
            </a:r>
            <a:r>
              <a:rPr lang="fr-CH" dirty="0" err="1">
                <a:solidFill>
                  <a:schemeClr val="accent1"/>
                </a:solidFill>
              </a:rPr>
              <a:t>Schreckenberg</a:t>
            </a:r>
            <a:r>
              <a:rPr lang="fr-CH" dirty="0">
                <a:solidFill>
                  <a:schemeClr val="accent1"/>
                </a:solidFill>
              </a:rPr>
              <a:t> Model</a:t>
            </a:r>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8</a:t>
            </a:fld>
            <a:endParaRPr lang="fr-CH"/>
          </a:p>
        </p:txBody>
      </p:sp>
      <p:pic>
        <p:nvPicPr>
          <p:cNvPr id="5" name="Immagine 4">
            <a:extLst>
              <a:ext uri="{FF2B5EF4-FFF2-40B4-BE49-F238E27FC236}">
                <a16:creationId xmlns:a16="http://schemas.microsoft.com/office/drawing/2014/main" id="{BA9613A0-4D62-4AC1-A4EA-ECC898BC5282}"/>
              </a:ext>
            </a:extLst>
          </p:cNvPr>
          <p:cNvPicPr>
            <a:picLocks noChangeAspect="1"/>
          </p:cNvPicPr>
          <p:nvPr/>
        </p:nvPicPr>
        <p:blipFill>
          <a:blip r:embed="rId3"/>
          <a:stretch>
            <a:fillRect/>
          </a:stretch>
        </p:blipFill>
        <p:spPr>
          <a:xfrm>
            <a:off x="7568723" y="3676072"/>
            <a:ext cx="3475303" cy="508913"/>
          </a:xfrm>
          <a:prstGeom prst="rect">
            <a:avLst/>
          </a:prstGeom>
        </p:spPr>
      </p:pic>
      <mc:AlternateContent xmlns:mc="http://schemas.openxmlformats.org/markup-compatibility/2006" xmlns:a14="http://schemas.microsoft.com/office/drawing/2010/main">
        <mc:Choice Requires="a14">
          <p:sp>
            <p:nvSpPr>
              <p:cNvPr id="11" name="Espace réservé du contenu 2">
                <a:extLst>
                  <a:ext uri="{FF2B5EF4-FFF2-40B4-BE49-F238E27FC236}">
                    <a16:creationId xmlns:a16="http://schemas.microsoft.com/office/drawing/2014/main" id="{0F1EF88D-D02A-4A65-A61E-60D426CF693E}"/>
                  </a:ext>
                </a:extLst>
              </p:cNvPr>
              <p:cNvSpPr>
                <a:spLocks noGrp="1"/>
              </p:cNvSpPr>
              <p:nvPr>
                <p:ph idx="1"/>
              </p:nvPr>
            </p:nvSpPr>
            <p:spPr>
              <a:xfrm>
                <a:off x="1013691" y="1966230"/>
                <a:ext cx="6929582" cy="3928595"/>
              </a:xfrm>
            </p:spPr>
            <p:txBody>
              <a:bodyPr>
                <a:normAutofit fontScale="92500" lnSpcReduction="10000"/>
              </a:bodyPr>
              <a:lstStyle/>
              <a:p>
                <a:pPr>
                  <a:lnSpc>
                    <a:spcPct val="120000"/>
                  </a:lnSpc>
                  <a:buClr>
                    <a:schemeClr val="accent1"/>
                  </a:buClr>
                  <a:buSzPct val="130000"/>
                </a:pPr>
                <a:r>
                  <a:rPr lang="fr-CH" sz="2400" dirty="0" err="1"/>
                  <a:t>Increase</a:t>
                </a:r>
                <a:r>
                  <a:rPr lang="fr-CH" sz="2400" dirty="0"/>
                  <a:t> </a:t>
                </a:r>
                <a:r>
                  <a:rPr lang="fr-CH" sz="2400" dirty="0" err="1"/>
                  <a:t>step</a:t>
                </a:r>
                <a:r>
                  <a:rPr lang="fr-CH" sz="2400" dirty="0"/>
                  <a:t>: </a:t>
                </a:r>
                <a14:m>
                  <m:oMath xmlns:m="http://schemas.openxmlformats.org/officeDocument/2006/math">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𝑣</m:t>
                        </m:r>
                      </m:e>
                      <m:sub>
                        <m:r>
                          <a:rPr lang="it-IT" sz="2400" b="0" i="1" smtClean="0">
                            <a:latin typeface="Cambria Math" panose="02040503050406030204" pitchFamily="18" charset="0"/>
                          </a:rPr>
                          <m:t>𝑖</m:t>
                        </m:r>
                        <m:r>
                          <a:rPr lang="it-IT" sz="2400" b="0" i="1" smtClean="0">
                            <a:latin typeface="Cambria Math" panose="02040503050406030204" pitchFamily="18" charset="0"/>
                          </a:rPr>
                          <m:t>+1</m:t>
                        </m:r>
                      </m:sub>
                    </m:sSub>
                    <m:r>
                      <a:rPr lang="it-IT" sz="2400" b="0" i="1" smtClean="0">
                        <a:latin typeface="Cambria Math" panose="02040503050406030204" pitchFamily="18" charset="0"/>
                      </a:rPr>
                      <m:t>→</m:t>
                    </m:r>
                    <m:r>
                      <m:rPr>
                        <m:sty m:val="p"/>
                      </m:rPr>
                      <a:rPr lang="it-IT" sz="2400" b="0" i="0" smtClean="0">
                        <a:latin typeface="Cambria Math" panose="02040503050406030204" pitchFamily="18" charset="0"/>
                      </a:rPr>
                      <m:t>min</m:t>
                    </m:r>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𝑣</m:t>
                        </m:r>
                      </m:e>
                      <m:sub>
                        <m:r>
                          <a:rPr lang="it-IT" sz="2400" b="0" i="1" smtClean="0">
                            <a:latin typeface="Cambria Math" panose="02040503050406030204" pitchFamily="18" charset="0"/>
                          </a:rPr>
                          <m:t>𝑖</m:t>
                        </m:r>
                      </m:sub>
                    </m:sSub>
                    <m:r>
                      <a:rPr lang="it-IT" sz="2400" b="0" i="1" smtClean="0">
                        <a:latin typeface="Cambria Math" panose="02040503050406030204" pitchFamily="18" charset="0"/>
                      </a:rPr>
                      <m:t>+1, </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𝑣</m:t>
                        </m:r>
                      </m:e>
                      <m:sub>
                        <m:r>
                          <a:rPr lang="it-IT" sz="2400" b="0" i="1" smtClean="0">
                            <a:latin typeface="Cambria Math" panose="02040503050406030204" pitchFamily="18" charset="0"/>
                          </a:rPr>
                          <m:t>𝑚𝑎𝑥</m:t>
                        </m:r>
                      </m:sub>
                    </m:sSub>
                    <m:r>
                      <a:rPr lang="it-IT" sz="2400" b="0" i="1" smtClean="0">
                        <a:latin typeface="Cambria Math" panose="02040503050406030204" pitchFamily="18" charset="0"/>
                      </a:rPr>
                      <m:t>)</m:t>
                    </m:r>
                  </m:oMath>
                </a14:m>
                <a:endParaRPr lang="fr-CH" sz="2400" dirty="0"/>
              </a:p>
              <a:p>
                <a:pPr>
                  <a:lnSpc>
                    <a:spcPct val="120000"/>
                  </a:lnSpc>
                  <a:buClr>
                    <a:schemeClr val="accent1"/>
                  </a:buClr>
                  <a:buSzPct val="130000"/>
                </a:pPr>
                <a:endParaRPr lang="fr-CH" sz="2400" dirty="0"/>
              </a:p>
              <a:p>
                <a:pPr>
                  <a:lnSpc>
                    <a:spcPct val="120000"/>
                  </a:lnSpc>
                  <a:buClr>
                    <a:schemeClr val="accent1"/>
                  </a:buClr>
                  <a:buSzPct val="130000"/>
                </a:pPr>
                <a:r>
                  <a:rPr lang="fr-CH" sz="2400" dirty="0" err="1"/>
                  <a:t>Decrease</a:t>
                </a:r>
                <a:r>
                  <a:rPr lang="fr-CH" sz="2400" dirty="0"/>
                  <a:t> </a:t>
                </a:r>
                <a:r>
                  <a:rPr lang="fr-CH" sz="2400" dirty="0" err="1"/>
                  <a:t>step</a:t>
                </a:r>
                <a:r>
                  <a:rPr lang="fr-CH" sz="2400" dirty="0"/>
                  <a:t>: </a:t>
                </a:r>
                <a14:m>
                  <m:oMath xmlns:m="http://schemas.openxmlformats.org/officeDocument/2006/math">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𝑣</m:t>
                        </m:r>
                      </m:e>
                      <m:sub>
                        <m:r>
                          <a:rPr lang="it-IT" sz="2400" b="0" i="1" smtClean="0">
                            <a:latin typeface="Cambria Math" panose="02040503050406030204" pitchFamily="18" charset="0"/>
                          </a:rPr>
                          <m:t>𝑖</m:t>
                        </m:r>
                        <m:r>
                          <a:rPr lang="it-IT" sz="2400" b="0" i="1" smtClean="0">
                            <a:latin typeface="Cambria Math" panose="02040503050406030204" pitchFamily="18" charset="0"/>
                          </a:rPr>
                          <m:t>+1</m:t>
                        </m:r>
                      </m:sub>
                    </m:sSub>
                    <m:r>
                      <a:rPr lang="it-IT" sz="2400" b="0" i="1" smtClean="0">
                        <a:latin typeface="Cambria Math" panose="02040503050406030204" pitchFamily="18" charset="0"/>
                      </a:rPr>
                      <m:t>→</m:t>
                    </m:r>
                    <m:r>
                      <m:rPr>
                        <m:sty m:val="p"/>
                      </m:rPr>
                      <a:rPr lang="it-IT" sz="2400" b="0" i="0" smtClean="0">
                        <a:latin typeface="Cambria Math" panose="02040503050406030204" pitchFamily="18" charset="0"/>
                      </a:rPr>
                      <m:t>min</m:t>
                    </m:r>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𝑣</m:t>
                        </m:r>
                      </m:e>
                      <m:sub>
                        <m:r>
                          <a:rPr lang="it-IT" sz="2400" b="0" i="1" smtClean="0">
                            <a:latin typeface="Cambria Math" panose="02040503050406030204" pitchFamily="18" charset="0"/>
                          </a:rPr>
                          <m:t>𝑖</m:t>
                        </m:r>
                      </m:sub>
                    </m:sSub>
                    <m:r>
                      <a:rPr lang="it-IT" sz="2400" b="0" i="1" smtClean="0">
                        <a:latin typeface="Cambria Math" panose="02040503050406030204" pitchFamily="18" charset="0"/>
                      </a:rPr>
                      <m:t>, </m:t>
                    </m:r>
                    <m:r>
                      <a:rPr lang="it-IT" sz="2400" b="0" i="1" smtClean="0">
                        <a:latin typeface="Cambria Math" panose="02040503050406030204" pitchFamily="18" charset="0"/>
                      </a:rPr>
                      <m:t>h𝑒𝑎𝑑𝑤𝑎𝑦</m:t>
                    </m:r>
                    <m:r>
                      <a:rPr lang="it-IT" sz="2400" b="0" i="1" smtClean="0">
                        <a:latin typeface="Cambria Math" panose="02040503050406030204" pitchFamily="18" charset="0"/>
                      </a:rPr>
                      <m:t>)</m:t>
                    </m:r>
                  </m:oMath>
                </a14:m>
                <a:endParaRPr lang="fr-CH" sz="2400" dirty="0"/>
              </a:p>
              <a:p>
                <a:pPr>
                  <a:lnSpc>
                    <a:spcPct val="120000"/>
                  </a:lnSpc>
                  <a:buClr>
                    <a:schemeClr val="accent1"/>
                  </a:buClr>
                  <a:buSzPct val="130000"/>
                </a:pPr>
                <a:endParaRPr lang="fr-CH" sz="2400" dirty="0"/>
              </a:p>
              <a:p>
                <a:pPr>
                  <a:lnSpc>
                    <a:spcPct val="120000"/>
                  </a:lnSpc>
                  <a:buClr>
                    <a:schemeClr val="accent1"/>
                  </a:buClr>
                  <a:buSzPct val="130000"/>
                </a:pPr>
                <a:r>
                  <a:rPr lang="fr-CH" sz="2400" dirty="0" err="1"/>
                  <a:t>Randomization</a:t>
                </a:r>
                <a:r>
                  <a:rPr lang="fr-CH" sz="2400" dirty="0"/>
                  <a:t>: </a:t>
                </a:r>
                <a14:m>
                  <m:oMath xmlns:m="http://schemas.openxmlformats.org/officeDocument/2006/math">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𝑣</m:t>
                        </m:r>
                      </m:e>
                      <m:sub>
                        <m:r>
                          <a:rPr lang="it-IT" sz="2400" b="0" i="1" smtClean="0">
                            <a:latin typeface="Cambria Math" panose="02040503050406030204" pitchFamily="18" charset="0"/>
                          </a:rPr>
                          <m:t>𝑖</m:t>
                        </m:r>
                        <m:r>
                          <a:rPr lang="it-IT" sz="2400" b="0" i="1" smtClean="0">
                            <a:latin typeface="Cambria Math" panose="02040503050406030204" pitchFamily="18" charset="0"/>
                          </a:rPr>
                          <m:t>+1</m:t>
                        </m:r>
                      </m:sub>
                    </m:sSub>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0" smtClean="0">
                            <a:latin typeface="Cambria Math" panose="02040503050406030204" pitchFamily="18" charset="0"/>
                          </a:rPr>
                          <m:t>(</m:t>
                        </m:r>
                        <m:r>
                          <m:rPr>
                            <m:sty m:val="p"/>
                          </m:rPr>
                          <a:rPr lang="it-IT" sz="2400" b="0" i="0" smtClean="0">
                            <a:latin typeface="Cambria Math" panose="02040503050406030204" pitchFamily="18" charset="0"/>
                          </a:rPr>
                          <m:t>v</m:t>
                        </m:r>
                      </m:e>
                      <m:sub>
                        <m:r>
                          <a:rPr lang="it-IT" sz="2400" b="0" i="1" smtClean="0">
                            <a:latin typeface="Cambria Math" panose="02040503050406030204" pitchFamily="18" charset="0"/>
                          </a:rPr>
                          <m:t>𝑖</m:t>
                        </m:r>
                      </m:sub>
                    </m:sSub>
                    <m:r>
                      <a:rPr lang="it-IT" sz="2400" b="0" i="1" smtClean="0">
                        <a:latin typeface="Cambria Math" panose="02040503050406030204" pitchFamily="18" charset="0"/>
                      </a:rPr>
                      <m:t>−1) </m:t>
                    </m:r>
                    <m:r>
                      <a:rPr lang="it-IT" sz="2400" b="0" i="1" smtClean="0">
                        <a:latin typeface="Cambria Math" panose="02040503050406030204" pitchFamily="18" charset="0"/>
                      </a:rPr>
                      <m:t>𝑤𝑖𝑡h</m:t>
                    </m:r>
                    <m:r>
                      <a:rPr lang="it-IT" sz="2400" b="0" i="1" smtClean="0">
                        <a:latin typeface="Cambria Math" panose="02040503050406030204" pitchFamily="18" charset="0"/>
                      </a:rPr>
                      <m:t> </m:t>
                    </m:r>
                    <m:r>
                      <a:rPr lang="it-IT" sz="2400" b="0" i="1" smtClean="0">
                        <a:latin typeface="Cambria Math" panose="02040503050406030204" pitchFamily="18" charset="0"/>
                      </a:rPr>
                      <m:t>𝑝𝑟𝑜𝑏𝑎𝑏𝑖𝑙𝑖𝑡𝑦</m:t>
                    </m:r>
                    <m:r>
                      <a:rPr lang="it-IT" sz="2400" b="0" i="1" smtClean="0">
                        <a:latin typeface="Cambria Math" panose="02040503050406030204" pitchFamily="18" charset="0"/>
                      </a:rPr>
                      <m:t> </m:t>
                    </m:r>
                    <m:r>
                      <a:rPr lang="it-IT" sz="2400" b="0" i="1" smtClean="0">
                        <a:latin typeface="Cambria Math" panose="02040503050406030204" pitchFamily="18" charset="0"/>
                      </a:rPr>
                      <m:t>𝑝</m:t>
                    </m:r>
                  </m:oMath>
                </a14:m>
                <a:endParaRPr lang="it-IT" sz="2400" b="0" i="1" dirty="0">
                  <a:latin typeface="Cambria Math" panose="02040503050406030204" pitchFamily="18" charset="0"/>
                </a:endParaRPr>
              </a:p>
              <a:p>
                <a:pPr>
                  <a:lnSpc>
                    <a:spcPct val="120000"/>
                  </a:lnSpc>
                  <a:buClr>
                    <a:schemeClr val="accent1"/>
                  </a:buClr>
                  <a:buSzPct val="130000"/>
                </a:pPr>
                <a:endParaRPr lang="it-IT" sz="2400" b="0" i="1" dirty="0">
                  <a:latin typeface="Cambria Math" panose="02040503050406030204" pitchFamily="18" charset="0"/>
                </a:endParaRPr>
              </a:p>
              <a:p>
                <a:pPr>
                  <a:lnSpc>
                    <a:spcPct val="120000"/>
                  </a:lnSpc>
                  <a:buClr>
                    <a:schemeClr val="accent1"/>
                  </a:buClr>
                  <a:buSzPct val="130000"/>
                </a:pPr>
                <a:r>
                  <a:rPr lang="it-IT" sz="2400" b="0" dirty="0"/>
                  <a:t>Motion: </a:t>
                </a:r>
                <a14:m>
                  <m:oMath xmlns:m="http://schemas.openxmlformats.org/officeDocument/2006/math">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𝑥</m:t>
                        </m:r>
                      </m:e>
                      <m:sub>
                        <m:r>
                          <a:rPr lang="it-IT" sz="2400" b="0" i="1" smtClean="0">
                            <a:latin typeface="Cambria Math" panose="02040503050406030204" pitchFamily="18" charset="0"/>
                          </a:rPr>
                          <m:t>𝑖</m:t>
                        </m:r>
                        <m:r>
                          <a:rPr lang="it-IT" sz="2400" b="0" i="1" smtClean="0">
                            <a:latin typeface="Cambria Math" panose="02040503050406030204" pitchFamily="18" charset="0"/>
                          </a:rPr>
                          <m:t>+1</m:t>
                        </m:r>
                      </m:sub>
                    </m:sSub>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𝑥</m:t>
                        </m:r>
                      </m:e>
                      <m:sub>
                        <m:r>
                          <a:rPr lang="it-IT" sz="2400" b="0" i="1" smtClean="0">
                            <a:latin typeface="Cambria Math" panose="02040503050406030204" pitchFamily="18" charset="0"/>
                          </a:rPr>
                          <m:t>𝑖</m:t>
                        </m:r>
                      </m:sub>
                    </m:sSub>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𝑣</m:t>
                        </m:r>
                      </m:e>
                      <m:sub>
                        <m:r>
                          <a:rPr lang="it-IT" sz="2400" b="0" i="1" smtClean="0">
                            <a:latin typeface="Cambria Math" panose="02040503050406030204" pitchFamily="18" charset="0"/>
                          </a:rPr>
                          <m:t>𝑖</m:t>
                        </m:r>
                      </m:sub>
                    </m:sSub>
                  </m:oMath>
                </a14:m>
                <a:endParaRPr lang="it-IT" sz="2400" b="0" i="1" dirty="0">
                  <a:latin typeface="Cambria Math" panose="02040503050406030204" pitchFamily="18" charset="0"/>
                </a:endParaRPr>
              </a:p>
              <a:p>
                <a:pPr marL="0" indent="0">
                  <a:buClr>
                    <a:schemeClr val="accent1"/>
                  </a:buClr>
                  <a:buSzPct val="130000"/>
                  <a:buNone/>
                </a:pPr>
                <a14:m>
                  <m:oMathPara xmlns:m="http://schemas.openxmlformats.org/officeDocument/2006/math">
                    <m:oMathParaPr>
                      <m:jc m:val="centerGroup"/>
                    </m:oMathParaPr>
                    <m:oMath xmlns:m="http://schemas.openxmlformats.org/officeDocument/2006/math">
                      <m:r>
                        <a:rPr lang="it-IT" sz="2000" b="0" i="1" smtClean="0">
                          <a:latin typeface="Cambria Math" panose="02040503050406030204" pitchFamily="18" charset="0"/>
                        </a:rPr>
                        <m:t>⁡</m:t>
                      </m:r>
                    </m:oMath>
                  </m:oMathPara>
                </a14:m>
                <a:endParaRPr lang="fr-CH" sz="2000" dirty="0"/>
              </a:p>
              <a:p>
                <a:endParaRPr lang="fr-CH" sz="2000" dirty="0"/>
              </a:p>
              <a:p>
                <a:endParaRPr lang="fr-CH" sz="2000" dirty="0"/>
              </a:p>
              <a:p>
                <a:endParaRPr lang="fr-CH" sz="2000" dirty="0"/>
              </a:p>
              <a:p>
                <a:endParaRPr lang="fr-CH" sz="2000" dirty="0"/>
              </a:p>
              <a:p>
                <a:endParaRPr lang="fr-CH" sz="2000" dirty="0"/>
              </a:p>
              <a:p>
                <a:endParaRPr lang="fr-CH" sz="2000" dirty="0"/>
              </a:p>
              <a:p>
                <a:endParaRPr lang="fr-CH" sz="2000" dirty="0"/>
              </a:p>
            </p:txBody>
          </p:sp>
        </mc:Choice>
        <mc:Fallback xmlns="">
          <p:sp>
            <p:nvSpPr>
              <p:cNvPr id="11" name="Espace réservé du contenu 2">
                <a:extLst>
                  <a:ext uri="{FF2B5EF4-FFF2-40B4-BE49-F238E27FC236}">
                    <a16:creationId xmlns:a16="http://schemas.microsoft.com/office/drawing/2014/main" id="{0F1EF88D-D02A-4A65-A61E-60D426CF693E}"/>
                  </a:ext>
                </a:extLst>
              </p:cNvPr>
              <p:cNvSpPr>
                <a:spLocks noGrp="1" noRot="1" noChangeAspect="1" noMove="1" noResize="1" noEditPoints="1" noAdjustHandles="1" noChangeArrowheads="1" noChangeShapeType="1" noTextEdit="1"/>
              </p:cNvSpPr>
              <p:nvPr>
                <p:ph idx="1"/>
              </p:nvPr>
            </p:nvSpPr>
            <p:spPr>
              <a:xfrm>
                <a:off x="1013691" y="1966230"/>
                <a:ext cx="6929582" cy="3928595"/>
              </a:xfrm>
              <a:blipFill>
                <a:blip r:embed="rId4"/>
                <a:stretch>
                  <a:fillRect l="-1671" t="-2950"/>
                </a:stretch>
              </a:blipFill>
            </p:spPr>
            <p:txBody>
              <a:bodyPr/>
              <a:lstStyle/>
              <a:p>
                <a:r>
                  <a:rPr lang="en-GB">
                    <a:noFill/>
                  </a:rPr>
                  <a:t> </a:t>
                </a:r>
              </a:p>
            </p:txBody>
          </p:sp>
        </mc:Fallback>
      </mc:AlternateContent>
    </p:spTree>
    <p:extLst>
      <p:ext uri="{BB962C8B-B14F-4D97-AF65-F5344CB8AC3E}">
        <p14:creationId xmlns:p14="http://schemas.microsoft.com/office/powerpoint/2010/main" val="17354222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041ABB-C77E-4D12-87C4-00409C41D5E0}"/>
              </a:ext>
            </a:extLst>
          </p:cNvPr>
          <p:cNvSpPr>
            <a:spLocks noGrp="1"/>
          </p:cNvSpPr>
          <p:nvPr>
            <p:ph type="title"/>
          </p:nvPr>
        </p:nvSpPr>
        <p:spPr/>
        <p:txBody>
          <a:bodyPr/>
          <a:lstStyle/>
          <a:p>
            <a:pPr algn="ctr"/>
            <a:r>
              <a:rPr lang="fr-CH" dirty="0">
                <a:solidFill>
                  <a:schemeClr val="accent1"/>
                </a:solidFill>
              </a:rPr>
              <a:t>Nagel-</a:t>
            </a:r>
            <a:r>
              <a:rPr lang="fr-CH" dirty="0" err="1">
                <a:solidFill>
                  <a:schemeClr val="accent1"/>
                </a:solidFill>
              </a:rPr>
              <a:t>Schreckenberg</a:t>
            </a:r>
            <a:r>
              <a:rPr lang="fr-CH" dirty="0">
                <a:solidFill>
                  <a:schemeClr val="accent1"/>
                </a:solidFill>
              </a:rPr>
              <a:t> </a:t>
            </a:r>
            <a:r>
              <a:rPr lang="fr-CH" dirty="0" err="1">
                <a:solidFill>
                  <a:schemeClr val="accent1"/>
                </a:solidFill>
              </a:rPr>
              <a:t>Modified</a:t>
            </a:r>
            <a:endParaRPr lang="fr-CH" dirty="0">
              <a:solidFill>
                <a:schemeClr val="accent1"/>
              </a:solidFill>
            </a:endParaRPr>
          </a:p>
        </p:txBody>
      </p:sp>
      <p:sp>
        <p:nvSpPr>
          <p:cNvPr id="4" name="Segnaposto numero diapositiva 3">
            <a:extLst>
              <a:ext uri="{FF2B5EF4-FFF2-40B4-BE49-F238E27FC236}">
                <a16:creationId xmlns:a16="http://schemas.microsoft.com/office/drawing/2014/main" id="{906A704F-2295-4114-8F40-5FA47BAC54A7}"/>
              </a:ext>
            </a:extLst>
          </p:cNvPr>
          <p:cNvSpPr>
            <a:spLocks noGrp="1"/>
          </p:cNvSpPr>
          <p:nvPr>
            <p:ph type="sldNum" sz="quarter" idx="12"/>
          </p:nvPr>
        </p:nvSpPr>
        <p:spPr/>
        <p:txBody>
          <a:bodyPr/>
          <a:lstStyle/>
          <a:p>
            <a:fld id="{29EDCAA9-A281-4BED-B172-048C7AE96558}" type="slidenum">
              <a:rPr lang="fr-CH" smtClean="0"/>
              <a:t>9</a:t>
            </a:fld>
            <a:endParaRPr lang="fr-CH"/>
          </a:p>
        </p:txBody>
      </p:sp>
      <mc:AlternateContent xmlns:mc="http://schemas.openxmlformats.org/markup-compatibility/2006" xmlns:a14="http://schemas.microsoft.com/office/drawing/2010/main">
        <mc:Choice Requires="a14">
          <p:sp>
            <p:nvSpPr>
              <p:cNvPr id="11" name="Espace réservé du contenu 2">
                <a:extLst>
                  <a:ext uri="{FF2B5EF4-FFF2-40B4-BE49-F238E27FC236}">
                    <a16:creationId xmlns:a16="http://schemas.microsoft.com/office/drawing/2014/main" id="{0F1EF88D-D02A-4A65-A61E-60D426CF693E}"/>
                  </a:ext>
                </a:extLst>
              </p:cNvPr>
              <p:cNvSpPr>
                <a:spLocks noGrp="1"/>
              </p:cNvSpPr>
              <p:nvPr>
                <p:ph idx="1"/>
              </p:nvPr>
            </p:nvSpPr>
            <p:spPr>
              <a:xfrm>
                <a:off x="1543050" y="2699684"/>
                <a:ext cx="9105900" cy="3501092"/>
              </a:xfrm>
            </p:spPr>
            <p:txBody>
              <a:bodyPr>
                <a:normAutofit/>
              </a:bodyPr>
              <a:lstStyle/>
              <a:p>
                <a:pPr>
                  <a:lnSpc>
                    <a:spcPct val="120000"/>
                  </a:lnSpc>
                  <a:buClr>
                    <a:schemeClr val="accent1"/>
                  </a:buClr>
                  <a:buSzPct val="130000"/>
                </a:pPr>
                <a:r>
                  <a:rPr lang="fr-CH" sz="2400" dirty="0" err="1"/>
                  <a:t>Inrease</a:t>
                </a:r>
                <a:r>
                  <a:rPr lang="fr-CH" sz="2400" dirty="0"/>
                  <a:t> </a:t>
                </a:r>
                <a:r>
                  <a:rPr lang="fr-CH" sz="2400" dirty="0" err="1"/>
                  <a:t>step</a:t>
                </a:r>
                <a:r>
                  <a:rPr lang="fr-CH" sz="2400" dirty="0"/>
                  <a:t>: </a:t>
                </a:r>
                <a14:m>
                  <m:oMath xmlns:m="http://schemas.openxmlformats.org/officeDocument/2006/math">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𝑣</m:t>
                        </m:r>
                      </m:e>
                      <m:sub>
                        <m:r>
                          <a:rPr lang="it-IT" sz="2400" b="0" i="1" smtClean="0">
                            <a:latin typeface="Cambria Math" panose="02040503050406030204" pitchFamily="18" charset="0"/>
                          </a:rPr>
                          <m:t>𝑖</m:t>
                        </m:r>
                        <m:r>
                          <a:rPr lang="it-IT" sz="2400" b="0" i="1" smtClean="0">
                            <a:latin typeface="Cambria Math" panose="02040503050406030204" pitchFamily="18" charset="0"/>
                          </a:rPr>
                          <m:t>+1</m:t>
                        </m:r>
                      </m:sub>
                    </m:sSub>
                    <m:r>
                      <a:rPr lang="it-IT" sz="2400" b="0" i="1" smtClean="0">
                        <a:latin typeface="Cambria Math" panose="02040503050406030204" pitchFamily="18" charset="0"/>
                      </a:rPr>
                      <m:t>→</m:t>
                    </m:r>
                    <m:func>
                      <m:funcPr>
                        <m:ctrlPr>
                          <a:rPr lang="it-IT" sz="2400" b="0" i="1" smtClean="0">
                            <a:latin typeface="Cambria Math" panose="02040503050406030204" pitchFamily="18" charset="0"/>
                          </a:rPr>
                        </m:ctrlPr>
                      </m:funcPr>
                      <m:fName>
                        <m:r>
                          <m:rPr>
                            <m:sty m:val="p"/>
                          </m:rPr>
                          <a:rPr lang="it-IT" sz="2400" b="0" i="0" smtClean="0">
                            <a:latin typeface="Cambria Math" panose="02040503050406030204" pitchFamily="18" charset="0"/>
                          </a:rPr>
                          <m:t>min</m:t>
                        </m:r>
                      </m:fName>
                      <m:e>
                        <m:d>
                          <m:dPr>
                            <m:ctrlPr>
                              <a:rPr lang="it-IT" sz="2400" b="0" i="1" smtClean="0">
                                <a:latin typeface="Cambria Math" panose="02040503050406030204" pitchFamily="18" charset="0"/>
                              </a:rPr>
                            </m:ctrlPr>
                          </m:dPr>
                          <m:e>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𝑣</m:t>
                                </m:r>
                              </m:e>
                              <m:sub>
                                <m:r>
                                  <a:rPr lang="it-IT" sz="2400" b="0" i="1" smtClean="0">
                                    <a:latin typeface="Cambria Math" panose="02040503050406030204" pitchFamily="18" charset="0"/>
                                  </a:rPr>
                                  <m:t>𝑖</m:t>
                                </m:r>
                              </m:sub>
                            </m:sSub>
                            <m:r>
                              <a:rPr lang="it-IT" sz="2400" b="0" i="1" smtClean="0">
                                <a:latin typeface="Cambria Math" panose="02040503050406030204" pitchFamily="18" charset="0"/>
                              </a:rPr>
                              <m:t>+1, </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𝑣</m:t>
                                </m:r>
                              </m:e>
                              <m:sub>
                                <m:r>
                                  <a:rPr lang="it-IT" sz="2400" b="0" i="1" smtClean="0">
                                    <a:latin typeface="Cambria Math" panose="02040503050406030204" pitchFamily="18" charset="0"/>
                                  </a:rPr>
                                  <m:t>𝑚𝑎𝑥</m:t>
                                </m:r>
                              </m:sub>
                            </m:sSub>
                          </m:e>
                        </m:d>
                      </m:e>
                    </m:func>
                    <m:r>
                      <a:rPr lang="it-IT" sz="2400" b="0" i="1" smtClean="0">
                        <a:latin typeface="Cambria Math" panose="02040503050406030204" pitchFamily="18" charset="0"/>
                      </a:rPr>
                      <m:t>𝑤𝑖𝑡h</m:t>
                    </m:r>
                    <m:r>
                      <a:rPr lang="it-IT" sz="2400" b="0" i="1" smtClean="0">
                        <a:latin typeface="Cambria Math" panose="02040503050406030204" pitchFamily="18" charset="0"/>
                      </a:rPr>
                      <m:t> </m:t>
                    </m:r>
                    <m:r>
                      <a:rPr lang="it-IT" sz="2400" b="0" i="1" smtClean="0">
                        <a:latin typeface="Cambria Math" panose="02040503050406030204" pitchFamily="18" charset="0"/>
                      </a:rPr>
                      <m:t>𝑝𝑟𝑜𝑏𝑎𝑏𝑖𝑙𝑖𝑡𝑦</m:t>
                    </m:r>
                    <m:r>
                      <a:rPr lang="it-IT" sz="2400" b="0" i="1" smtClean="0">
                        <a:latin typeface="Cambria Math" panose="02040503050406030204" pitchFamily="18" charset="0"/>
                      </a:rPr>
                      <m:t> </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𝑝</m:t>
                        </m:r>
                      </m:e>
                      <m:sub>
                        <m:r>
                          <a:rPr lang="it-IT" sz="2400" b="0" i="0" smtClean="0">
                            <a:latin typeface="Cambria Math" panose="02040503050406030204" pitchFamily="18" charset="0"/>
                          </a:rPr>
                          <m:t>1</m:t>
                        </m:r>
                      </m:sub>
                    </m:sSub>
                  </m:oMath>
                </a14:m>
                <a:r>
                  <a:rPr lang="fr-CH" sz="2400" dirty="0"/>
                  <a:t> </a:t>
                </a:r>
              </a:p>
              <a:p>
                <a:pPr marL="0" indent="0">
                  <a:lnSpc>
                    <a:spcPct val="120000"/>
                  </a:lnSpc>
                  <a:buClr>
                    <a:schemeClr val="accent1"/>
                  </a:buClr>
                  <a:buSzPct val="130000"/>
                  <a:buNone/>
                </a:pPr>
                <a:endParaRPr lang="fr-CH" sz="2400" dirty="0"/>
              </a:p>
              <a:p>
                <a:pPr>
                  <a:lnSpc>
                    <a:spcPct val="120000"/>
                  </a:lnSpc>
                  <a:buClr>
                    <a:schemeClr val="accent1"/>
                  </a:buClr>
                  <a:buSzPct val="130000"/>
                </a:pPr>
                <a:r>
                  <a:rPr lang="it-IT" sz="2400" dirty="0" err="1"/>
                  <a:t>Decrease</a:t>
                </a:r>
                <a:r>
                  <a:rPr lang="it-IT" sz="2400" dirty="0"/>
                  <a:t> step: </a:t>
                </a:r>
                <a14:m>
                  <m:oMath xmlns:m="http://schemas.openxmlformats.org/officeDocument/2006/math">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𝑣</m:t>
                        </m:r>
                      </m:e>
                      <m:sub>
                        <m:r>
                          <a:rPr lang="it-IT" sz="2400" b="0" i="1" smtClean="0">
                            <a:latin typeface="Cambria Math" panose="02040503050406030204" pitchFamily="18" charset="0"/>
                          </a:rPr>
                          <m:t>𝑖</m:t>
                        </m:r>
                        <m:r>
                          <a:rPr lang="it-IT" sz="2400" b="0" i="1" smtClean="0">
                            <a:latin typeface="Cambria Math" panose="02040503050406030204" pitchFamily="18" charset="0"/>
                          </a:rPr>
                          <m:t>+1</m:t>
                        </m:r>
                      </m:sub>
                    </m:sSub>
                    <m:r>
                      <a:rPr lang="it-IT" sz="2400" b="0" i="1" smtClean="0">
                        <a:latin typeface="Cambria Math" panose="02040503050406030204" pitchFamily="18" charset="0"/>
                      </a:rPr>
                      <m:t>→</m:t>
                    </m:r>
                    <m:func>
                      <m:funcPr>
                        <m:ctrlPr>
                          <a:rPr lang="it-IT" sz="2400" b="0" i="1" smtClean="0">
                            <a:latin typeface="Cambria Math" panose="02040503050406030204" pitchFamily="18" charset="0"/>
                          </a:rPr>
                        </m:ctrlPr>
                      </m:funcPr>
                      <m:fName>
                        <m:r>
                          <m:rPr>
                            <m:sty m:val="p"/>
                          </m:rPr>
                          <a:rPr lang="it-IT" sz="2400" b="0" i="0" smtClean="0">
                            <a:latin typeface="Cambria Math" panose="02040503050406030204" pitchFamily="18" charset="0"/>
                          </a:rPr>
                          <m:t>min</m:t>
                        </m:r>
                      </m:fName>
                      <m:e>
                        <m:d>
                          <m:dPr>
                            <m:ctrlPr>
                              <a:rPr lang="it-IT" sz="2400" b="0" i="1" smtClean="0">
                                <a:latin typeface="Cambria Math" panose="02040503050406030204" pitchFamily="18" charset="0"/>
                              </a:rPr>
                            </m:ctrlPr>
                          </m:dPr>
                          <m:e>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𝑣</m:t>
                                </m:r>
                              </m:e>
                              <m:sub>
                                <m:r>
                                  <a:rPr lang="it-IT" sz="2400" b="0" i="1" smtClean="0">
                                    <a:latin typeface="Cambria Math" panose="02040503050406030204" pitchFamily="18" charset="0"/>
                                  </a:rPr>
                                  <m:t>𝑖</m:t>
                                </m:r>
                              </m:sub>
                            </m:sSub>
                            <m:r>
                              <a:rPr lang="it-IT" sz="2400" b="0" i="1" smtClean="0">
                                <a:latin typeface="Cambria Math" panose="02040503050406030204" pitchFamily="18" charset="0"/>
                              </a:rPr>
                              <m:t> −1, </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𝑣</m:t>
                                </m:r>
                              </m:e>
                              <m:sub>
                                <m:r>
                                  <a:rPr lang="it-IT" sz="2400" b="0" i="1" smtClean="0">
                                    <a:latin typeface="Cambria Math" panose="02040503050406030204" pitchFamily="18" charset="0"/>
                                  </a:rPr>
                                  <m:t>𝑚𝑎𝑥</m:t>
                                </m:r>
                              </m:sub>
                            </m:sSub>
                          </m:e>
                        </m:d>
                      </m:e>
                    </m:func>
                    <m:r>
                      <a:rPr lang="it-IT" sz="2400" b="0" i="1" smtClean="0">
                        <a:latin typeface="Cambria Math" panose="02040503050406030204" pitchFamily="18" charset="0"/>
                      </a:rPr>
                      <m:t>𝑤𝑖𝑡h</m:t>
                    </m:r>
                    <m:r>
                      <a:rPr lang="it-IT" sz="2400" b="0" i="1" smtClean="0">
                        <a:latin typeface="Cambria Math" panose="02040503050406030204" pitchFamily="18" charset="0"/>
                      </a:rPr>
                      <m:t> </m:t>
                    </m:r>
                    <m:r>
                      <a:rPr lang="it-IT" sz="2400" b="0" i="1" smtClean="0">
                        <a:latin typeface="Cambria Math" panose="02040503050406030204" pitchFamily="18" charset="0"/>
                      </a:rPr>
                      <m:t>𝑝𝑟𝑜𝑏𝑎𝑏𝑖𝑙𝑖𝑡𝑦</m:t>
                    </m:r>
                    <m:r>
                      <a:rPr lang="it-IT" sz="2400" b="0" i="1" smtClean="0">
                        <a:latin typeface="Cambria Math" panose="02040503050406030204" pitchFamily="18" charset="0"/>
                      </a:rPr>
                      <m:t> </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𝑝</m:t>
                        </m:r>
                      </m:e>
                      <m:sub>
                        <m:r>
                          <a:rPr lang="it-IT" sz="2400" b="0" i="1" smtClean="0">
                            <a:latin typeface="Cambria Math" panose="02040503050406030204" pitchFamily="18" charset="0"/>
                          </a:rPr>
                          <m:t>2</m:t>
                        </m:r>
                      </m:sub>
                    </m:sSub>
                  </m:oMath>
                </a14:m>
                <a:endParaRPr lang="it-IT" sz="2400" b="0" i="1" dirty="0">
                  <a:latin typeface="Cambria Math" panose="02040503050406030204" pitchFamily="18" charset="0"/>
                </a:endParaRPr>
              </a:p>
              <a:p>
                <a:pPr>
                  <a:lnSpc>
                    <a:spcPct val="120000"/>
                  </a:lnSpc>
                  <a:buClr>
                    <a:schemeClr val="accent1"/>
                  </a:buClr>
                  <a:buSzPct val="130000"/>
                </a:pPr>
                <a:endParaRPr lang="it-IT" sz="2400" b="0" i="1" dirty="0">
                  <a:latin typeface="Cambria Math" panose="02040503050406030204" pitchFamily="18" charset="0"/>
                </a:endParaRPr>
              </a:p>
              <a:p>
                <a:pPr>
                  <a:lnSpc>
                    <a:spcPct val="120000"/>
                  </a:lnSpc>
                  <a:buClr>
                    <a:schemeClr val="accent1"/>
                  </a:buClr>
                  <a:buSzPct val="130000"/>
                </a:pPr>
                <a:r>
                  <a:rPr lang="it-IT" sz="2400" b="0" dirty="0"/>
                  <a:t>Motion: </a:t>
                </a:r>
                <a14:m>
                  <m:oMath xmlns:m="http://schemas.openxmlformats.org/officeDocument/2006/math">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𝑥</m:t>
                        </m:r>
                      </m:e>
                      <m:sub>
                        <m:r>
                          <a:rPr lang="it-IT" sz="2400" b="0" i="1" smtClean="0">
                            <a:latin typeface="Cambria Math" panose="02040503050406030204" pitchFamily="18" charset="0"/>
                          </a:rPr>
                          <m:t>𝑖</m:t>
                        </m:r>
                        <m:r>
                          <a:rPr lang="it-IT" sz="2400" b="0" i="1" smtClean="0">
                            <a:latin typeface="Cambria Math" panose="02040503050406030204" pitchFamily="18" charset="0"/>
                          </a:rPr>
                          <m:t>+1</m:t>
                        </m:r>
                      </m:sub>
                    </m:sSub>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𝑥</m:t>
                        </m:r>
                      </m:e>
                      <m:sub>
                        <m:r>
                          <a:rPr lang="it-IT" sz="2400" b="0" i="1" smtClean="0">
                            <a:latin typeface="Cambria Math" panose="02040503050406030204" pitchFamily="18" charset="0"/>
                          </a:rPr>
                          <m:t>𝑖</m:t>
                        </m:r>
                      </m:sub>
                    </m:sSub>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𝑣</m:t>
                        </m:r>
                      </m:e>
                      <m:sub>
                        <m:r>
                          <a:rPr lang="it-IT" sz="2400" b="0" i="1" smtClean="0">
                            <a:latin typeface="Cambria Math" panose="02040503050406030204" pitchFamily="18" charset="0"/>
                          </a:rPr>
                          <m:t>𝑖</m:t>
                        </m:r>
                      </m:sub>
                    </m:sSub>
                  </m:oMath>
                </a14:m>
                <a:endParaRPr lang="it-IT" sz="2400" b="0" i="1" dirty="0">
                  <a:latin typeface="Cambria Math" panose="02040503050406030204" pitchFamily="18" charset="0"/>
                </a:endParaRPr>
              </a:p>
              <a:p>
                <a:pPr marL="0" indent="0">
                  <a:buClr>
                    <a:schemeClr val="accent1"/>
                  </a:buClr>
                  <a:buSzPct val="130000"/>
                  <a:buNone/>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m:t>
                      </m:r>
                    </m:oMath>
                  </m:oMathPara>
                </a14:m>
                <a:endParaRPr lang="fr-CH" sz="2400" dirty="0"/>
              </a:p>
              <a:p>
                <a:endParaRPr lang="fr-CH" sz="2400" dirty="0"/>
              </a:p>
              <a:p>
                <a:endParaRPr lang="fr-CH" sz="2400" dirty="0"/>
              </a:p>
              <a:p>
                <a:endParaRPr lang="fr-CH" sz="2400" dirty="0"/>
              </a:p>
              <a:p>
                <a:endParaRPr lang="fr-CH" sz="2400" dirty="0"/>
              </a:p>
              <a:p>
                <a:endParaRPr lang="fr-CH" sz="2400" dirty="0"/>
              </a:p>
              <a:p>
                <a:endParaRPr lang="fr-CH" sz="2400" dirty="0"/>
              </a:p>
              <a:p>
                <a:endParaRPr lang="fr-CH" sz="2400" dirty="0"/>
              </a:p>
            </p:txBody>
          </p:sp>
        </mc:Choice>
        <mc:Fallback xmlns="">
          <p:sp>
            <p:nvSpPr>
              <p:cNvPr id="11" name="Espace réservé du contenu 2">
                <a:extLst>
                  <a:ext uri="{FF2B5EF4-FFF2-40B4-BE49-F238E27FC236}">
                    <a16:creationId xmlns:a16="http://schemas.microsoft.com/office/drawing/2014/main" id="{0F1EF88D-D02A-4A65-A61E-60D426CF693E}"/>
                  </a:ext>
                </a:extLst>
              </p:cNvPr>
              <p:cNvSpPr>
                <a:spLocks noGrp="1" noRot="1" noChangeAspect="1" noMove="1" noResize="1" noEditPoints="1" noAdjustHandles="1" noChangeArrowheads="1" noChangeShapeType="1" noTextEdit="1"/>
              </p:cNvSpPr>
              <p:nvPr>
                <p:ph idx="1"/>
              </p:nvPr>
            </p:nvSpPr>
            <p:spPr>
              <a:xfrm>
                <a:off x="1543050" y="2699684"/>
                <a:ext cx="9105900" cy="3501092"/>
              </a:xfrm>
              <a:blipFill>
                <a:blip r:embed="rId2"/>
                <a:stretch>
                  <a:fillRect l="-1473" t="-2787"/>
                </a:stretch>
              </a:blipFill>
            </p:spPr>
            <p:txBody>
              <a:bodyPr/>
              <a:lstStyle/>
              <a:p>
                <a:r>
                  <a:rPr lang="en-GB">
                    <a:noFill/>
                  </a:rPr>
                  <a:t> </a:t>
                </a:r>
              </a:p>
            </p:txBody>
          </p:sp>
        </mc:Fallback>
      </mc:AlternateContent>
      <p:sp>
        <p:nvSpPr>
          <p:cNvPr id="3" name="CasellaDiTesto 2">
            <a:extLst>
              <a:ext uri="{FF2B5EF4-FFF2-40B4-BE49-F238E27FC236}">
                <a16:creationId xmlns:a16="http://schemas.microsoft.com/office/drawing/2014/main" id="{1E671188-375D-4246-B411-34041AD6F972}"/>
              </a:ext>
            </a:extLst>
          </p:cNvPr>
          <p:cNvSpPr txBox="1"/>
          <p:nvPr/>
        </p:nvSpPr>
        <p:spPr>
          <a:xfrm>
            <a:off x="1447799" y="1690688"/>
            <a:ext cx="2390776" cy="523220"/>
          </a:xfrm>
          <a:prstGeom prst="rect">
            <a:avLst/>
          </a:prstGeom>
          <a:noFill/>
        </p:spPr>
        <p:txBody>
          <a:bodyPr wrap="square" rtlCol="0">
            <a:spAutoFit/>
          </a:bodyPr>
          <a:lstStyle/>
          <a:p>
            <a:r>
              <a:rPr lang="it-IT" sz="2800" dirty="0" err="1"/>
              <a:t>Vehicle</a:t>
            </a:r>
            <a:r>
              <a:rPr lang="it-IT" sz="2800" dirty="0"/>
              <a:t> H</a:t>
            </a:r>
            <a:endParaRPr lang="en-GB" sz="2800" dirty="0"/>
          </a:p>
        </p:txBody>
      </p:sp>
    </p:spTree>
    <p:extLst>
      <p:ext uri="{BB962C8B-B14F-4D97-AF65-F5344CB8AC3E}">
        <p14:creationId xmlns:p14="http://schemas.microsoft.com/office/powerpoint/2010/main" val="385520581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2956</TotalTime>
  <Words>589</Words>
  <Application>Microsoft Office PowerPoint</Application>
  <PresentationFormat>Widescreen</PresentationFormat>
  <Paragraphs>321</Paragraphs>
  <Slides>34</Slides>
  <Notes>5</Notes>
  <HiddenSlides>0</HiddenSlides>
  <MMClips>1</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34</vt:i4>
      </vt:variant>
    </vt:vector>
  </HeadingPairs>
  <TitlesOfParts>
    <vt:vector size="39" baseType="lpstr">
      <vt:lpstr>Arial</vt:lpstr>
      <vt:lpstr>Calibri</vt:lpstr>
      <vt:lpstr>Calibri Light</vt:lpstr>
      <vt:lpstr>Cambria Math</vt:lpstr>
      <vt:lpstr>Thème Office</vt:lpstr>
      <vt:lpstr>Vehicular Network Analysis Using Probabilistic Model Checking</vt:lpstr>
      <vt:lpstr>Goal of the project</vt:lpstr>
      <vt:lpstr>Probabilistic Model Checker</vt:lpstr>
      <vt:lpstr>Probabilistic Model Checker</vt:lpstr>
      <vt:lpstr>Roundabout Insertion Analysis</vt:lpstr>
      <vt:lpstr>Roundabout Insertion Analysis</vt:lpstr>
      <vt:lpstr>Stochastic Cellular Automata</vt:lpstr>
      <vt:lpstr>Nagel-Schreckenberg Model</vt:lpstr>
      <vt:lpstr>Nagel-Schreckenberg Modified</vt:lpstr>
      <vt:lpstr>Nagel-Schreckenberg Modified</vt:lpstr>
      <vt:lpstr>Roundabout Insertion Analysis</vt:lpstr>
      <vt:lpstr>Road topology</vt:lpstr>
      <vt:lpstr>Road topology</vt:lpstr>
      <vt:lpstr>Markov Model</vt:lpstr>
      <vt:lpstr>Petri Net</vt:lpstr>
      <vt:lpstr>Petri Net : Distance</vt:lpstr>
      <vt:lpstr>Rate : problem</vt:lpstr>
      <vt:lpstr>Transition’s Rates</vt:lpstr>
      <vt:lpstr>Map</vt:lpstr>
      <vt:lpstr>Vehicule Insertion</vt:lpstr>
      <vt:lpstr>Deterministic Insertion Model</vt:lpstr>
      <vt:lpstr>Non-Deterministic Insertion Model</vt:lpstr>
      <vt:lpstr>Map : Overload</vt:lpstr>
      <vt:lpstr>Map : Low traffic</vt:lpstr>
      <vt:lpstr>Local analysis</vt:lpstr>
      <vt:lpstr>Local analysis : left part</vt:lpstr>
      <vt:lpstr>Local analysis : right part</vt:lpstr>
      <vt:lpstr>Mitigate border error</vt:lpstr>
      <vt:lpstr>Complexity Analysis : Model</vt:lpstr>
      <vt:lpstr>Complexity Analysis : Results</vt:lpstr>
      <vt:lpstr>Further Work</vt:lpstr>
      <vt:lpstr>Conclusion</vt:lpstr>
      <vt:lpstr>Github</vt:lpstr>
      <vt:lpstr>Vehicular Network Analysis Using Probabilistic Model Checking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Topological Reasoning</dc:title>
  <dc:creator>Jonathan Lo</dc:creator>
  <cp:lastModifiedBy>Tommaso Peletta</cp:lastModifiedBy>
  <cp:revision>274</cp:revision>
  <dcterms:created xsi:type="dcterms:W3CDTF">2020-03-30T16:56:13Z</dcterms:created>
  <dcterms:modified xsi:type="dcterms:W3CDTF">2021-06-03T12:52:06Z</dcterms:modified>
</cp:coreProperties>
</file>